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5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</p:sldIdLst>
  <p:sldSz cy="6858000" cx="12192000"/>
  <p:notesSz cx="6858000" cy="9144000"/>
  <p:embeddedFontLst>
    <p:embeddedFont>
      <p:font typeface="Roboto"/>
      <p:regular r:id="rId30"/>
      <p:bold r:id="rId31"/>
      <p:italic r:id="rId32"/>
      <p:boldItalic r:id="rId33"/>
    </p:embeddedFont>
    <p:embeddedFont>
      <p:font typeface="Quattrocento Sans"/>
      <p:regular r:id="rId34"/>
      <p:bold r:id="rId35"/>
      <p:italic r:id="rId36"/>
      <p:boldItalic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384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AD236E8-6E08-40B0-9BA7-0398A39D2906}">
  <a:tblStyle styleId="{CAD236E8-6E08-40B0-9BA7-0398A39D2906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oboto-bold.fntdata"/><Relationship Id="rId30" Type="http://schemas.openxmlformats.org/officeDocument/2006/relationships/font" Target="fonts/Roboto-regular.fntdata"/><Relationship Id="rId11" Type="http://schemas.openxmlformats.org/officeDocument/2006/relationships/slide" Target="slides/slide5.xml"/><Relationship Id="rId33" Type="http://schemas.openxmlformats.org/officeDocument/2006/relationships/font" Target="fonts/Roboto-boldItalic.fntdata"/><Relationship Id="rId10" Type="http://schemas.openxmlformats.org/officeDocument/2006/relationships/slide" Target="slides/slide4.xml"/><Relationship Id="rId32" Type="http://schemas.openxmlformats.org/officeDocument/2006/relationships/font" Target="fonts/Roboto-italic.fntdata"/><Relationship Id="rId13" Type="http://schemas.openxmlformats.org/officeDocument/2006/relationships/slide" Target="slides/slide7.xml"/><Relationship Id="rId35" Type="http://schemas.openxmlformats.org/officeDocument/2006/relationships/font" Target="fonts/QuattrocentoSans-bold.fntdata"/><Relationship Id="rId12" Type="http://schemas.openxmlformats.org/officeDocument/2006/relationships/slide" Target="slides/slide6.xml"/><Relationship Id="rId34" Type="http://schemas.openxmlformats.org/officeDocument/2006/relationships/font" Target="fonts/QuattrocentoSans-regular.fntdata"/><Relationship Id="rId15" Type="http://schemas.openxmlformats.org/officeDocument/2006/relationships/slide" Target="slides/slide9.xml"/><Relationship Id="rId37" Type="http://schemas.openxmlformats.org/officeDocument/2006/relationships/font" Target="fonts/QuattrocentoSans-boldItalic.fntdata"/><Relationship Id="rId14" Type="http://schemas.openxmlformats.org/officeDocument/2006/relationships/slide" Target="slides/slide8.xml"/><Relationship Id="rId36" Type="http://schemas.openxmlformats.org/officeDocument/2006/relationships/font" Target="fonts/QuattrocentoSans-italic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30d6d7397c7_0_8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30d6d7397c7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30d6d7397c7_0_13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30d6d7397c7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30d6d7397c7_0_8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30d6d7397c7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30d6d7397c7_0_6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30d6d7397c7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0d6d7397c7_0_9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30d6d7397c7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0d92ecee7b_1_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0d92ecee7b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30d6d7397c7_0_12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30d6d7397c7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30d6d7397c7_0_13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30d6d7397c7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30d6d7397c7_0_15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30d6d7397c7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30d92ecee7b_1_3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30d92ecee7b_1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30d92ecee7b_1_4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30d92ecee7b_1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30d6d7397c7_0_62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30d6d7397c7_0_6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30d92ecee7b_1_4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30d92ecee7b_1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30d6d7397c7_0_16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30d6d7397c7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30d92ecee7b_1_6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30d92ecee7b_1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fc9b1fe48c_0_4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fc9b1fe48c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fc9b1fe48c_0_6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2fc9b1fe48c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30d6d7397c7_0_2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30d6d7397c7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30d6d7397c7_0_5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30d6d7397c7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fc9b1fe48c_0_5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2fc9b1fe48c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0d6d7397c7_0_7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30d6d7397c7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0d6d7397c7_0_12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0d6d7397c7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Relationship Id="rId3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EADA7"/>
        </a:solid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IITD_pptslide_jpeg-03.jpg" id="12" name="Google Shape;12;p2"/>
          <p:cNvPicPr preferRelativeResize="0"/>
          <p:nvPr/>
        </p:nvPicPr>
        <p:blipFill rotWithShape="1">
          <a:blip r:embed="rId2">
            <a:alphaModFix/>
          </a:blip>
          <a:srcRect b="0" l="72917" r="0" t="69259"/>
          <a:stretch/>
        </p:blipFill>
        <p:spPr>
          <a:xfrm>
            <a:off x="9715500" y="4749800"/>
            <a:ext cx="2476498" cy="21082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"/>
          <p:cNvSpPr txBox="1"/>
          <p:nvPr>
            <p:ph type="ctrTitle"/>
          </p:nvPr>
        </p:nvSpPr>
        <p:spPr>
          <a:xfrm>
            <a:off x="1524000" y="1063671"/>
            <a:ext cx="9753600" cy="187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Quattrocento Sans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5486400" y="3240578"/>
            <a:ext cx="5791200" cy="20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9F7F6"/>
              </a:buClr>
              <a:buSzPts val="2400"/>
              <a:buNone/>
              <a:defRPr sz="2400">
                <a:solidFill>
                  <a:srgbClr val="E9F7F6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9pPr>
          </a:lstStyle>
          <a:p/>
        </p:txBody>
      </p:sp>
      <p:sp>
        <p:nvSpPr>
          <p:cNvPr id="15" name="Google Shape;15;p2"/>
          <p:cNvSpPr txBox="1"/>
          <p:nvPr>
            <p:ph idx="10" type="dt"/>
          </p:nvPr>
        </p:nvSpPr>
        <p:spPr>
          <a:xfrm>
            <a:off x="54864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617527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7" name="Google Shape;17;p2"/>
          <p:cNvCxnSpPr/>
          <p:nvPr/>
        </p:nvCxnSpPr>
        <p:spPr>
          <a:xfrm>
            <a:off x="914400" y="3089628"/>
            <a:ext cx="1036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8" name="Google Shape;18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" y="4534784"/>
            <a:ext cx="3014164" cy="16588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>
  <p:cSld name="Title and Vertical Text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1"/>
          <p:cNvPicPr preferRelativeResize="0"/>
          <p:nvPr/>
        </p:nvPicPr>
        <p:blipFill rotWithShape="1">
          <a:blip r:embed="rId2">
            <a:alphaModFix/>
          </a:blip>
          <a:srcRect b="0" l="72690" r="0" t="69862"/>
          <a:stretch/>
        </p:blipFill>
        <p:spPr>
          <a:xfrm>
            <a:off x="9694748" y="4789714"/>
            <a:ext cx="2497253" cy="2068285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1"/>
          <p:cNvSpPr txBox="1"/>
          <p:nvPr>
            <p:ph idx="1" type="body"/>
          </p:nvPr>
        </p:nvSpPr>
        <p:spPr>
          <a:xfrm rot="5400000">
            <a:off x="3703377" y="-1477068"/>
            <a:ext cx="4799100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9pPr>
          </a:lstStyle>
          <a:p/>
        </p:txBody>
      </p:sp>
      <p:sp>
        <p:nvSpPr>
          <p:cNvPr id="92" name="Google Shape;92;p11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11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11"/>
          <p:cNvSpPr txBox="1"/>
          <p:nvPr>
            <p:ph idx="12" type="sldNum"/>
          </p:nvPr>
        </p:nvSpPr>
        <p:spPr>
          <a:xfrm>
            <a:off x="8617527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5" name="Google Shape;95;p11"/>
          <p:cNvSpPr txBox="1"/>
          <p:nvPr>
            <p:ph type="title"/>
          </p:nvPr>
        </p:nvSpPr>
        <p:spPr>
          <a:xfrm>
            <a:off x="845127" y="365760"/>
            <a:ext cx="9445500" cy="82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EADA7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96" name="Google Shape;96;p11"/>
          <p:cNvCxnSpPr/>
          <p:nvPr/>
        </p:nvCxnSpPr>
        <p:spPr>
          <a:xfrm>
            <a:off x="845127" y="1191932"/>
            <a:ext cx="10515600" cy="0"/>
          </a:xfrm>
          <a:prstGeom prst="straightConnector1">
            <a:avLst/>
          </a:prstGeom>
          <a:noFill/>
          <a:ln cap="flat" cmpd="sng" w="9525">
            <a:solidFill>
              <a:srgbClr val="3DACA7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97" name="Google Shape;97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60627" y="555008"/>
            <a:ext cx="800100" cy="44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2"/>
          <p:cNvSpPr txBox="1"/>
          <p:nvPr>
            <p:ph type="title"/>
          </p:nvPr>
        </p:nvSpPr>
        <p:spPr>
          <a:xfrm rot="5400000">
            <a:off x="7133400" y="1951862"/>
            <a:ext cx="5811900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EADA7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12"/>
          <p:cNvSpPr txBox="1"/>
          <p:nvPr>
            <p:ph idx="1" type="body"/>
          </p:nvPr>
        </p:nvSpPr>
        <p:spPr>
          <a:xfrm rot="5400000">
            <a:off x="1799400" y="-600838"/>
            <a:ext cx="5811900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9pPr>
          </a:lstStyle>
          <a:p/>
        </p:txBody>
      </p:sp>
      <p:sp>
        <p:nvSpPr>
          <p:cNvPr id="101" name="Google Shape;101;p12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12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12"/>
          <p:cNvSpPr txBox="1"/>
          <p:nvPr>
            <p:ph idx="12" type="sldNum"/>
          </p:nvPr>
        </p:nvSpPr>
        <p:spPr>
          <a:xfrm>
            <a:off x="8617527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04" name="Google Shape;104;p12"/>
          <p:cNvCxnSpPr/>
          <p:nvPr/>
        </p:nvCxnSpPr>
        <p:spPr>
          <a:xfrm>
            <a:off x="8724900" y="370119"/>
            <a:ext cx="0" cy="5806200"/>
          </a:xfrm>
          <a:prstGeom prst="straightConnector1">
            <a:avLst/>
          </a:prstGeom>
          <a:noFill/>
          <a:ln cap="flat" cmpd="sng" w="9525">
            <a:solidFill>
              <a:srgbClr val="3DACA7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wo Content">
  <p:cSld name="1_Two Conten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13"/>
          <p:cNvPicPr preferRelativeResize="0"/>
          <p:nvPr/>
        </p:nvPicPr>
        <p:blipFill rotWithShape="1">
          <a:blip r:embed="rId2">
            <a:alphaModFix/>
          </a:blip>
          <a:srcRect b="0" l="72690" r="0" t="69862"/>
          <a:stretch/>
        </p:blipFill>
        <p:spPr>
          <a:xfrm>
            <a:off x="9694748" y="4789714"/>
            <a:ext cx="2497253" cy="2068285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3"/>
          <p:cNvSpPr txBox="1"/>
          <p:nvPr>
            <p:ph idx="1" type="body"/>
          </p:nvPr>
        </p:nvSpPr>
        <p:spPr>
          <a:xfrm>
            <a:off x="914399" y="1381181"/>
            <a:ext cx="5112300" cy="47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9pPr>
          </a:lstStyle>
          <a:p/>
        </p:txBody>
      </p:sp>
      <p:sp>
        <p:nvSpPr>
          <p:cNvPr id="108" name="Google Shape;108;p13"/>
          <p:cNvSpPr txBox="1"/>
          <p:nvPr>
            <p:ph idx="2" type="body"/>
          </p:nvPr>
        </p:nvSpPr>
        <p:spPr>
          <a:xfrm>
            <a:off x="6244770" y="1381181"/>
            <a:ext cx="5105400" cy="47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9pPr>
          </a:lstStyle>
          <a:p/>
        </p:txBody>
      </p:sp>
      <p:sp>
        <p:nvSpPr>
          <p:cNvPr id="109" name="Google Shape;109;p13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13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13"/>
          <p:cNvSpPr txBox="1"/>
          <p:nvPr>
            <p:ph idx="12" type="sldNum"/>
          </p:nvPr>
        </p:nvSpPr>
        <p:spPr>
          <a:xfrm>
            <a:off x="8617527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2" name="Google Shape;112;p13"/>
          <p:cNvSpPr txBox="1"/>
          <p:nvPr>
            <p:ph type="title"/>
          </p:nvPr>
        </p:nvSpPr>
        <p:spPr>
          <a:xfrm>
            <a:off x="845127" y="365760"/>
            <a:ext cx="9445500" cy="82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EADA7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13" name="Google Shape;113;p13"/>
          <p:cNvCxnSpPr/>
          <p:nvPr/>
        </p:nvCxnSpPr>
        <p:spPr>
          <a:xfrm>
            <a:off x="845127" y="1191932"/>
            <a:ext cx="10515600" cy="0"/>
          </a:xfrm>
          <a:prstGeom prst="straightConnector1">
            <a:avLst/>
          </a:prstGeom>
          <a:noFill/>
          <a:ln cap="flat" cmpd="sng" w="9525">
            <a:solidFill>
              <a:srgbClr val="3DACA7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14" name="Google Shape;114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60627" y="555008"/>
            <a:ext cx="800100" cy="44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omparison">
  <p:cSld name="1_Comparison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14"/>
          <p:cNvPicPr preferRelativeResize="0"/>
          <p:nvPr/>
        </p:nvPicPr>
        <p:blipFill rotWithShape="1">
          <a:blip r:embed="rId2">
            <a:alphaModFix/>
          </a:blip>
          <a:srcRect b="0" l="72690" r="0" t="69862"/>
          <a:stretch/>
        </p:blipFill>
        <p:spPr>
          <a:xfrm>
            <a:off x="9694748" y="4789714"/>
            <a:ext cx="2497253" cy="2068285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4"/>
          <p:cNvSpPr txBox="1"/>
          <p:nvPr>
            <p:ph idx="1" type="body"/>
          </p:nvPr>
        </p:nvSpPr>
        <p:spPr>
          <a:xfrm>
            <a:off x="914399" y="1262291"/>
            <a:ext cx="5086800" cy="8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18" name="Google Shape;118;p14"/>
          <p:cNvSpPr txBox="1"/>
          <p:nvPr>
            <p:ph idx="2" type="body"/>
          </p:nvPr>
        </p:nvSpPr>
        <p:spPr>
          <a:xfrm>
            <a:off x="914399" y="2154891"/>
            <a:ext cx="5086800" cy="403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9pPr>
          </a:lstStyle>
          <a:p/>
        </p:txBody>
      </p:sp>
      <p:sp>
        <p:nvSpPr>
          <p:cNvPr id="119" name="Google Shape;119;p14"/>
          <p:cNvSpPr txBox="1"/>
          <p:nvPr>
            <p:ph idx="3" type="body"/>
          </p:nvPr>
        </p:nvSpPr>
        <p:spPr>
          <a:xfrm>
            <a:off x="6230257" y="1262288"/>
            <a:ext cx="5105400" cy="8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20" name="Google Shape;120;p14"/>
          <p:cNvSpPr txBox="1"/>
          <p:nvPr>
            <p:ph idx="4" type="body"/>
          </p:nvPr>
        </p:nvSpPr>
        <p:spPr>
          <a:xfrm>
            <a:off x="6230257" y="2154891"/>
            <a:ext cx="5105400" cy="403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9pPr>
          </a:lstStyle>
          <a:p/>
        </p:txBody>
      </p:sp>
      <p:sp>
        <p:nvSpPr>
          <p:cNvPr id="121" name="Google Shape;121;p14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14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p14"/>
          <p:cNvSpPr txBox="1"/>
          <p:nvPr>
            <p:ph idx="12" type="sldNum"/>
          </p:nvPr>
        </p:nvSpPr>
        <p:spPr>
          <a:xfrm>
            <a:off x="8617527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4" name="Google Shape;124;p14"/>
          <p:cNvSpPr txBox="1"/>
          <p:nvPr>
            <p:ph type="title"/>
          </p:nvPr>
        </p:nvSpPr>
        <p:spPr>
          <a:xfrm>
            <a:off x="845127" y="365760"/>
            <a:ext cx="9445500" cy="82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EADA7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25" name="Google Shape;125;p14"/>
          <p:cNvCxnSpPr/>
          <p:nvPr/>
        </p:nvCxnSpPr>
        <p:spPr>
          <a:xfrm>
            <a:off x="845127" y="1191932"/>
            <a:ext cx="10515600" cy="0"/>
          </a:xfrm>
          <a:prstGeom prst="straightConnector1">
            <a:avLst/>
          </a:prstGeom>
          <a:noFill/>
          <a:ln cap="flat" cmpd="sng" w="9525">
            <a:solidFill>
              <a:srgbClr val="3DACA7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26" name="Google Shape;126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60627" y="555008"/>
            <a:ext cx="800100" cy="44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Only">
  <p:cSld name="1_Title Only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15"/>
          <p:cNvPicPr preferRelativeResize="0"/>
          <p:nvPr/>
        </p:nvPicPr>
        <p:blipFill rotWithShape="1">
          <a:blip r:embed="rId2">
            <a:alphaModFix/>
          </a:blip>
          <a:srcRect b="0" l="72690" r="0" t="69862"/>
          <a:stretch/>
        </p:blipFill>
        <p:spPr>
          <a:xfrm>
            <a:off x="9694748" y="4789714"/>
            <a:ext cx="2497253" cy="2068285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5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" name="Google Shape;130;p15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p15"/>
          <p:cNvSpPr txBox="1"/>
          <p:nvPr>
            <p:ph idx="12" type="sldNum"/>
          </p:nvPr>
        </p:nvSpPr>
        <p:spPr>
          <a:xfrm>
            <a:off x="8617527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2" name="Google Shape;132;p15"/>
          <p:cNvSpPr txBox="1"/>
          <p:nvPr>
            <p:ph type="title"/>
          </p:nvPr>
        </p:nvSpPr>
        <p:spPr>
          <a:xfrm>
            <a:off x="845127" y="365760"/>
            <a:ext cx="9445500" cy="82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EADA7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33" name="Google Shape;133;p15"/>
          <p:cNvCxnSpPr/>
          <p:nvPr/>
        </p:nvCxnSpPr>
        <p:spPr>
          <a:xfrm>
            <a:off x="845127" y="1191932"/>
            <a:ext cx="10515600" cy="0"/>
          </a:xfrm>
          <a:prstGeom prst="straightConnector1">
            <a:avLst/>
          </a:prstGeom>
          <a:noFill/>
          <a:ln cap="flat" cmpd="sng" w="9525">
            <a:solidFill>
              <a:srgbClr val="3DACA7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34" name="Google Shape;134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60627" y="555008"/>
            <a:ext cx="800100" cy="44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ontent with Caption">
  <p:cSld name="1_Content with Caption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16"/>
          <p:cNvPicPr preferRelativeResize="0"/>
          <p:nvPr/>
        </p:nvPicPr>
        <p:blipFill rotWithShape="1">
          <a:blip r:embed="rId2">
            <a:alphaModFix/>
          </a:blip>
          <a:srcRect b="0" l="72690" r="0" t="69862"/>
          <a:stretch/>
        </p:blipFill>
        <p:spPr>
          <a:xfrm>
            <a:off x="9694748" y="4789714"/>
            <a:ext cx="2497253" cy="2068285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16"/>
          <p:cNvSpPr txBox="1"/>
          <p:nvPr>
            <p:ph idx="1" type="body"/>
          </p:nvPr>
        </p:nvSpPr>
        <p:spPr>
          <a:xfrm>
            <a:off x="5181600" y="990600"/>
            <a:ext cx="61722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/>
            </a:lvl9pPr>
          </a:lstStyle>
          <a:p/>
        </p:txBody>
      </p:sp>
      <p:sp>
        <p:nvSpPr>
          <p:cNvPr id="138" name="Google Shape;138;p16"/>
          <p:cNvSpPr txBox="1"/>
          <p:nvPr>
            <p:ph idx="2" type="body"/>
          </p:nvPr>
        </p:nvSpPr>
        <p:spPr>
          <a:xfrm>
            <a:off x="841248" y="2191660"/>
            <a:ext cx="3931800" cy="36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39" name="Google Shape;139;p16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0" name="Google Shape;140;p16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1" name="Google Shape;141;p16"/>
          <p:cNvSpPr txBox="1"/>
          <p:nvPr>
            <p:ph idx="12" type="sldNum"/>
          </p:nvPr>
        </p:nvSpPr>
        <p:spPr>
          <a:xfrm>
            <a:off x="8617527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2" name="Google Shape;142;p16"/>
          <p:cNvSpPr txBox="1"/>
          <p:nvPr>
            <p:ph type="title"/>
          </p:nvPr>
        </p:nvSpPr>
        <p:spPr>
          <a:xfrm>
            <a:off x="841248" y="457200"/>
            <a:ext cx="3931800" cy="14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EADA7"/>
              </a:buClr>
              <a:buSzPts val="3200"/>
              <a:buFont typeface="Quattrocento Sans"/>
              <a:buNone/>
              <a:defRPr b="0" sz="3200">
                <a:solidFill>
                  <a:srgbClr val="3EADA7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43" name="Google Shape;143;p16"/>
          <p:cNvCxnSpPr/>
          <p:nvPr/>
        </p:nvCxnSpPr>
        <p:spPr>
          <a:xfrm>
            <a:off x="860600" y="2061029"/>
            <a:ext cx="3931800" cy="0"/>
          </a:xfrm>
          <a:prstGeom prst="straightConnector1">
            <a:avLst/>
          </a:prstGeom>
          <a:noFill/>
          <a:ln cap="flat" cmpd="sng" w="9525">
            <a:solidFill>
              <a:srgbClr val="3DACA7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44" name="Google Shape;144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60627" y="555008"/>
            <a:ext cx="800100" cy="44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Picture with Caption">
  <p:cSld name="1_Picture with Caption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17"/>
          <p:cNvPicPr preferRelativeResize="0"/>
          <p:nvPr/>
        </p:nvPicPr>
        <p:blipFill rotWithShape="1">
          <a:blip r:embed="rId2">
            <a:alphaModFix/>
          </a:blip>
          <a:srcRect b="0" l="72690" r="0" t="69862"/>
          <a:stretch/>
        </p:blipFill>
        <p:spPr>
          <a:xfrm>
            <a:off x="9694748" y="4789714"/>
            <a:ext cx="2497253" cy="2068285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17"/>
          <p:cNvSpPr/>
          <p:nvPr>
            <p:ph idx="2" type="pic"/>
          </p:nvPr>
        </p:nvSpPr>
        <p:spPr>
          <a:xfrm>
            <a:off x="5181600" y="990600"/>
            <a:ext cx="6172200" cy="4876800"/>
          </a:xfrm>
          <a:prstGeom prst="rect">
            <a:avLst/>
          </a:prstGeom>
          <a:noFill/>
          <a:ln>
            <a:noFill/>
          </a:ln>
        </p:spPr>
      </p:sp>
      <p:sp>
        <p:nvSpPr>
          <p:cNvPr id="148" name="Google Shape;148;p17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9" name="Google Shape;149;p17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0" name="Google Shape;150;p17"/>
          <p:cNvSpPr txBox="1"/>
          <p:nvPr>
            <p:ph idx="12" type="sldNum"/>
          </p:nvPr>
        </p:nvSpPr>
        <p:spPr>
          <a:xfrm>
            <a:off x="8617527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1" name="Google Shape;151;p17"/>
          <p:cNvSpPr txBox="1"/>
          <p:nvPr>
            <p:ph idx="1" type="body"/>
          </p:nvPr>
        </p:nvSpPr>
        <p:spPr>
          <a:xfrm>
            <a:off x="841248" y="2191660"/>
            <a:ext cx="3931800" cy="36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52" name="Google Shape;152;p17"/>
          <p:cNvSpPr txBox="1"/>
          <p:nvPr>
            <p:ph type="title"/>
          </p:nvPr>
        </p:nvSpPr>
        <p:spPr>
          <a:xfrm>
            <a:off x="841248" y="457200"/>
            <a:ext cx="3931800" cy="14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EADA7"/>
              </a:buClr>
              <a:buSzPts val="3200"/>
              <a:buFont typeface="Quattrocento Sans"/>
              <a:buNone/>
              <a:defRPr b="0" sz="3200">
                <a:solidFill>
                  <a:srgbClr val="3EADA7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53" name="Google Shape;153;p17"/>
          <p:cNvCxnSpPr/>
          <p:nvPr/>
        </p:nvCxnSpPr>
        <p:spPr>
          <a:xfrm>
            <a:off x="860600" y="2061029"/>
            <a:ext cx="3931800" cy="0"/>
          </a:xfrm>
          <a:prstGeom prst="straightConnector1">
            <a:avLst/>
          </a:prstGeom>
          <a:noFill/>
          <a:ln cap="flat" cmpd="sng" w="9525">
            <a:solidFill>
              <a:srgbClr val="3DACA7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54" name="Google Shape;154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60627" y="555008"/>
            <a:ext cx="800100" cy="44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Vertical Text">
  <p:cSld name="1_Title and Vertical Text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18"/>
          <p:cNvPicPr preferRelativeResize="0"/>
          <p:nvPr/>
        </p:nvPicPr>
        <p:blipFill rotWithShape="1">
          <a:blip r:embed="rId2">
            <a:alphaModFix/>
          </a:blip>
          <a:srcRect b="0" l="72690" r="0" t="69862"/>
          <a:stretch/>
        </p:blipFill>
        <p:spPr>
          <a:xfrm>
            <a:off x="9694748" y="4789714"/>
            <a:ext cx="2497253" cy="2068285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18"/>
          <p:cNvSpPr txBox="1"/>
          <p:nvPr>
            <p:ph idx="1" type="body"/>
          </p:nvPr>
        </p:nvSpPr>
        <p:spPr>
          <a:xfrm rot="5400000">
            <a:off x="3715827" y="-1496419"/>
            <a:ext cx="4767300" cy="1052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9pPr>
          </a:lstStyle>
          <a:p/>
        </p:txBody>
      </p:sp>
      <p:sp>
        <p:nvSpPr>
          <p:cNvPr id="158" name="Google Shape;158;p18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9" name="Google Shape;159;p18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0" name="Google Shape;160;p18"/>
          <p:cNvSpPr txBox="1"/>
          <p:nvPr>
            <p:ph idx="12" type="sldNum"/>
          </p:nvPr>
        </p:nvSpPr>
        <p:spPr>
          <a:xfrm>
            <a:off x="8617527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1" name="Google Shape;161;p18"/>
          <p:cNvSpPr txBox="1"/>
          <p:nvPr>
            <p:ph type="title"/>
          </p:nvPr>
        </p:nvSpPr>
        <p:spPr>
          <a:xfrm>
            <a:off x="845127" y="365760"/>
            <a:ext cx="9445500" cy="82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EADA7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62" name="Google Shape;162;p18"/>
          <p:cNvCxnSpPr/>
          <p:nvPr/>
        </p:nvCxnSpPr>
        <p:spPr>
          <a:xfrm>
            <a:off x="845127" y="1191932"/>
            <a:ext cx="10515600" cy="0"/>
          </a:xfrm>
          <a:prstGeom prst="straightConnector1">
            <a:avLst/>
          </a:prstGeom>
          <a:noFill/>
          <a:ln cap="flat" cmpd="sng" w="9525">
            <a:solidFill>
              <a:srgbClr val="3DACA7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63" name="Google Shape;163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60627" y="555008"/>
            <a:ext cx="800100" cy="44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3"/>
          <p:cNvPicPr preferRelativeResize="0"/>
          <p:nvPr/>
        </p:nvPicPr>
        <p:blipFill rotWithShape="1">
          <a:blip r:embed="rId2">
            <a:alphaModFix/>
          </a:blip>
          <a:srcRect b="0" l="72690" r="0" t="69862"/>
          <a:stretch/>
        </p:blipFill>
        <p:spPr>
          <a:xfrm>
            <a:off x="9694748" y="4789714"/>
            <a:ext cx="2497253" cy="2068285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3"/>
          <p:cNvSpPr txBox="1"/>
          <p:nvPr>
            <p:ph type="title"/>
          </p:nvPr>
        </p:nvSpPr>
        <p:spPr>
          <a:xfrm>
            <a:off x="845127" y="365760"/>
            <a:ext cx="9445500" cy="82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EADA7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3"/>
          <p:cNvSpPr txBox="1"/>
          <p:nvPr>
            <p:ph idx="1" type="body"/>
          </p:nvPr>
        </p:nvSpPr>
        <p:spPr>
          <a:xfrm>
            <a:off x="845127" y="1381182"/>
            <a:ext cx="10515600" cy="47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3"/>
          <p:cNvSpPr txBox="1"/>
          <p:nvPr>
            <p:ph idx="12" type="sldNum"/>
          </p:nvPr>
        </p:nvSpPr>
        <p:spPr>
          <a:xfrm>
            <a:off x="8617527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6" name="Google Shape;26;p3"/>
          <p:cNvCxnSpPr/>
          <p:nvPr/>
        </p:nvCxnSpPr>
        <p:spPr>
          <a:xfrm>
            <a:off x="845127" y="1191932"/>
            <a:ext cx="10515600" cy="0"/>
          </a:xfrm>
          <a:prstGeom prst="straightConnector1">
            <a:avLst/>
          </a:prstGeom>
          <a:noFill/>
          <a:ln cap="flat" cmpd="sng" w="9525">
            <a:solidFill>
              <a:srgbClr val="3DACA7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7" name="Google Shape;27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60627" y="555008"/>
            <a:ext cx="800100" cy="44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4"/>
          <p:cNvPicPr preferRelativeResize="0"/>
          <p:nvPr/>
        </p:nvPicPr>
        <p:blipFill rotWithShape="1">
          <a:blip r:embed="rId2">
            <a:alphaModFix/>
          </a:blip>
          <a:srcRect b="0" l="72690" r="0" t="69862"/>
          <a:stretch/>
        </p:blipFill>
        <p:spPr>
          <a:xfrm>
            <a:off x="9694748" y="4789714"/>
            <a:ext cx="2497253" cy="2068285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4"/>
          <p:cNvSpPr txBox="1"/>
          <p:nvPr>
            <p:ph type="title"/>
          </p:nvPr>
        </p:nvSpPr>
        <p:spPr>
          <a:xfrm>
            <a:off x="831850" y="1712423"/>
            <a:ext cx="10515600" cy="2851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EADA7"/>
              </a:buClr>
              <a:buSzPts val="6000"/>
              <a:buFont typeface="Quattrocento Sans"/>
              <a:buNone/>
              <a:defRPr b="0"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4"/>
          <p:cNvSpPr txBox="1"/>
          <p:nvPr>
            <p:ph idx="1" type="body"/>
          </p:nvPr>
        </p:nvSpPr>
        <p:spPr>
          <a:xfrm>
            <a:off x="831850" y="4552633"/>
            <a:ext cx="10515600" cy="15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  <a:defRPr sz="2400">
                <a:solidFill>
                  <a:srgbClr val="3F3F3F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2" name="Google Shape;32;p4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4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4"/>
          <p:cNvSpPr txBox="1"/>
          <p:nvPr>
            <p:ph idx="12" type="sldNum"/>
          </p:nvPr>
        </p:nvSpPr>
        <p:spPr>
          <a:xfrm>
            <a:off x="8617527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oogle Shape;36;p5"/>
          <p:cNvPicPr preferRelativeResize="0"/>
          <p:nvPr/>
        </p:nvPicPr>
        <p:blipFill rotWithShape="1">
          <a:blip r:embed="rId2">
            <a:alphaModFix/>
          </a:blip>
          <a:srcRect b="0" l="72690" r="0" t="69862"/>
          <a:stretch/>
        </p:blipFill>
        <p:spPr>
          <a:xfrm>
            <a:off x="9694748" y="4789714"/>
            <a:ext cx="2497253" cy="206828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5"/>
          <p:cNvSpPr txBox="1"/>
          <p:nvPr>
            <p:ph idx="1" type="body"/>
          </p:nvPr>
        </p:nvSpPr>
        <p:spPr>
          <a:xfrm>
            <a:off x="845127" y="1381182"/>
            <a:ext cx="5181600" cy="47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6172200" y="1381182"/>
            <a:ext cx="5181600" cy="47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2" type="sldNum"/>
          </p:nvPr>
        </p:nvSpPr>
        <p:spPr>
          <a:xfrm>
            <a:off x="8617527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2" name="Google Shape;42;p5"/>
          <p:cNvSpPr txBox="1"/>
          <p:nvPr>
            <p:ph type="title"/>
          </p:nvPr>
        </p:nvSpPr>
        <p:spPr>
          <a:xfrm>
            <a:off x="845127" y="365760"/>
            <a:ext cx="9445500" cy="82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EADA7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43" name="Google Shape;43;p5"/>
          <p:cNvCxnSpPr/>
          <p:nvPr/>
        </p:nvCxnSpPr>
        <p:spPr>
          <a:xfrm>
            <a:off x="845127" y="1191932"/>
            <a:ext cx="10515600" cy="0"/>
          </a:xfrm>
          <a:prstGeom prst="straightConnector1">
            <a:avLst/>
          </a:prstGeom>
          <a:noFill/>
          <a:ln cap="flat" cmpd="sng" w="9525">
            <a:solidFill>
              <a:srgbClr val="3DACA7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44" name="Google Shape;44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60627" y="555008"/>
            <a:ext cx="800100" cy="44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6"/>
          <p:cNvPicPr preferRelativeResize="0"/>
          <p:nvPr/>
        </p:nvPicPr>
        <p:blipFill rotWithShape="1">
          <a:blip r:embed="rId2">
            <a:alphaModFix/>
          </a:blip>
          <a:srcRect b="0" l="72690" r="0" t="69862"/>
          <a:stretch/>
        </p:blipFill>
        <p:spPr>
          <a:xfrm>
            <a:off x="9694748" y="4789714"/>
            <a:ext cx="2497253" cy="2068285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6"/>
          <p:cNvSpPr txBox="1"/>
          <p:nvPr>
            <p:ph idx="1" type="body"/>
          </p:nvPr>
        </p:nvSpPr>
        <p:spPr>
          <a:xfrm>
            <a:off x="845127" y="1381181"/>
            <a:ext cx="5156100" cy="8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845127" y="2206880"/>
            <a:ext cx="5156100" cy="39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3" type="body"/>
          </p:nvPr>
        </p:nvSpPr>
        <p:spPr>
          <a:xfrm>
            <a:off x="6172200" y="1381182"/>
            <a:ext cx="5181600" cy="8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0" name="Google Shape;50;p6"/>
          <p:cNvSpPr txBox="1"/>
          <p:nvPr>
            <p:ph idx="4" type="body"/>
          </p:nvPr>
        </p:nvSpPr>
        <p:spPr>
          <a:xfrm>
            <a:off x="6172200" y="2206880"/>
            <a:ext cx="5181600" cy="39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6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6"/>
          <p:cNvSpPr txBox="1"/>
          <p:nvPr>
            <p:ph idx="12" type="sldNum"/>
          </p:nvPr>
        </p:nvSpPr>
        <p:spPr>
          <a:xfrm>
            <a:off x="8617527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4" name="Google Shape;54;p6"/>
          <p:cNvSpPr txBox="1"/>
          <p:nvPr>
            <p:ph type="title"/>
          </p:nvPr>
        </p:nvSpPr>
        <p:spPr>
          <a:xfrm>
            <a:off x="845127" y="365760"/>
            <a:ext cx="9445500" cy="82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EADA7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55" name="Google Shape;55;p6"/>
          <p:cNvCxnSpPr/>
          <p:nvPr/>
        </p:nvCxnSpPr>
        <p:spPr>
          <a:xfrm>
            <a:off x="845127" y="1191932"/>
            <a:ext cx="10515600" cy="0"/>
          </a:xfrm>
          <a:prstGeom prst="straightConnector1">
            <a:avLst/>
          </a:prstGeom>
          <a:noFill/>
          <a:ln cap="flat" cmpd="sng" w="9525">
            <a:solidFill>
              <a:srgbClr val="3DACA7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56" name="Google Shape;56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60627" y="555008"/>
            <a:ext cx="800100" cy="44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7"/>
          <p:cNvPicPr preferRelativeResize="0"/>
          <p:nvPr/>
        </p:nvPicPr>
        <p:blipFill rotWithShape="1">
          <a:blip r:embed="rId2">
            <a:alphaModFix/>
          </a:blip>
          <a:srcRect b="0" l="72690" r="0" t="69862"/>
          <a:stretch/>
        </p:blipFill>
        <p:spPr>
          <a:xfrm>
            <a:off x="9694748" y="4789714"/>
            <a:ext cx="2497253" cy="2068285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7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7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7"/>
          <p:cNvSpPr txBox="1"/>
          <p:nvPr>
            <p:ph idx="12" type="sldNum"/>
          </p:nvPr>
        </p:nvSpPr>
        <p:spPr>
          <a:xfrm>
            <a:off x="8617527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2" name="Google Shape;62;p7"/>
          <p:cNvSpPr txBox="1"/>
          <p:nvPr>
            <p:ph type="title"/>
          </p:nvPr>
        </p:nvSpPr>
        <p:spPr>
          <a:xfrm>
            <a:off x="845127" y="365760"/>
            <a:ext cx="9445500" cy="82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EADA7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63" name="Google Shape;63;p7"/>
          <p:cNvCxnSpPr/>
          <p:nvPr/>
        </p:nvCxnSpPr>
        <p:spPr>
          <a:xfrm>
            <a:off x="845127" y="1191932"/>
            <a:ext cx="10515600" cy="0"/>
          </a:xfrm>
          <a:prstGeom prst="straightConnector1">
            <a:avLst/>
          </a:prstGeom>
          <a:noFill/>
          <a:ln cap="flat" cmpd="sng" w="9525">
            <a:solidFill>
              <a:srgbClr val="3DACA7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64" name="Google Shape;64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60627" y="555008"/>
            <a:ext cx="800100" cy="44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8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8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8"/>
          <p:cNvSpPr txBox="1"/>
          <p:nvPr>
            <p:ph idx="12" type="sldNum"/>
          </p:nvPr>
        </p:nvSpPr>
        <p:spPr>
          <a:xfrm>
            <a:off x="8617527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9"/>
          <p:cNvPicPr preferRelativeResize="0"/>
          <p:nvPr/>
        </p:nvPicPr>
        <p:blipFill rotWithShape="1">
          <a:blip r:embed="rId2">
            <a:alphaModFix/>
          </a:blip>
          <a:srcRect b="0" l="72690" r="0" t="69862"/>
          <a:stretch/>
        </p:blipFill>
        <p:spPr>
          <a:xfrm>
            <a:off x="9694748" y="4789714"/>
            <a:ext cx="2497253" cy="2068285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9"/>
          <p:cNvSpPr txBox="1"/>
          <p:nvPr>
            <p:ph type="title"/>
          </p:nvPr>
        </p:nvSpPr>
        <p:spPr>
          <a:xfrm>
            <a:off x="841248" y="457200"/>
            <a:ext cx="39318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EADA7"/>
              </a:buClr>
              <a:buSzPts val="3200"/>
              <a:buFont typeface="Quattrocento Sans"/>
              <a:buNone/>
              <a:defRPr b="0"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9"/>
          <p:cNvSpPr txBox="1"/>
          <p:nvPr>
            <p:ph idx="1" type="body"/>
          </p:nvPr>
        </p:nvSpPr>
        <p:spPr>
          <a:xfrm>
            <a:off x="5181600" y="990600"/>
            <a:ext cx="61722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/>
            </a:lvl9pPr>
          </a:lstStyle>
          <a:p/>
        </p:txBody>
      </p:sp>
      <p:sp>
        <p:nvSpPr>
          <p:cNvPr id="73" name="Google Shape;73;p9"/>
          <p:cNvSpPr txBox="1"/>
          <p:nvPr>
            <p:ph idx="2" type="body"/>
          </p:nvPr>
        </p:nvSpPr>
        <p:spPr>
          <a:xfrm>
            <a:off x="841248" y="2057399"/>
            <a:ext cx="3931800" cy="38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4" name="Google Shape;74;p9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9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9"/>
          <p:cNvSpPr txBox="1"/>
          <p:nvPr>
            <p:ph idx="12" type="sldNum"/>
          </p:nvPr>
        </p:nvSpPr>
        <p:spPr>
          <a:xfrm>
            <a:off x="8617527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77" name="Google Shape;77;p9"/>
          <p:cNvCxnSpPr/>
          <p:nvPr/>
        </p:nvCxnSpPr>
        <p:spPr>
          <a:xfrm>
            <a:off x="860600" y="2061029"/>
            <a:ext cx="3931800" cy="0"/>
          </a:xfrm>
          <a:prstGeom prst="straightConnector1">
            <a:avLst/>
          </a:prstGeom>
          <a:noFill/>
          <a:ln cap="flat" cmpd="sng" w="9525">
            <a:solidFill>
              <a:srgbClr val="3DACA7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78" name="Google Shape;78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60627" y="555008"/>
            <a:ext cx="800100" cy="44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0"/>
          <p:cNvPicPr preferRelativeResize="0"/>
          <p:nvPr/>
        </p:nvPicPr>
        <p:blipFill rotWithShape="1">
          <a:blip r:embed="rId2">
            <a:alphaModFix/>
          </a:blip>
          <a:srcRect b="0" l="72690" r="0" t="69862"/>
          <a:stretch/>
        </p:blipFill>
        <p:spPr>
          <a:xfrm>
            <a:off x="9694748" y="4789714"/>
            <a:ext cx="2497253" cy="2068285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0"/>
          <p:cNvSpPr txBox="1"/>
          <p:nvPr>
            <p:ph type="title"/>
          </p:nvPr>
        </p:nvSpPr>
        <p:spPr>
          <a:xfrm>
            <a:off x="841248" y="457200"/>
            <a:ext cx="39318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EADA7"/>
              </a:buClr>
              <a:buSzPts val="3200"/>
              <a:buFont typeface="Quattrocento Sans"/>
              <a:buNone/>
              <a:defRPr b="0"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0"/>
          <p:cNvSpPr/>
          <p:nvPr>
            <p:ph idx="2" type="pic"/>
          </p:nvPr>
        </p:nvSpPr>
        <p:spPr>
          <a:xfrm>
            <a:off x="5181600" y="990600"/>
            <a:ext cx="6172200" cy="4876800"/>
          </a:xfrm>
          <a:prstGeom prst="rect">
            <a:avLst/>
          </a:prstGeom>
          <a:noFill/>
          <a:ln>
            <a:noFill/>
          </a:ln>
        </p:spPr>
      </p:sp>
      <p:sp>
        <p:nvSpPr>
          <p:cNvPr id="83" name="Google Shape;83;p10"/>
          <p:cNvSpPr txBox="1"/>
          <p:nvPr>
            <p:ph idx="1" type="body"/>
          </p:nvPr>
        </p:nvSpPr>
        <p:spPr>
          <a:xfrm>
            <a:off x="841248" y="2057400"/>
            <a:ext cx="3931800" cy="38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84" name="Google Shape;84;p10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10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10"/>
          <p:cNvSpPr txBox="1"/>
          <p:nvPr>
            <p:ph idx="12" type="sldNum"/>
          </p:nvPr>
        </p:nvSpPr>
        <p:spPr>
          <a:xfrm>
            <a:off x="8617527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87" name="Google Shape;87;p10"/>
          <p:cNvCxnSpPr/>
          <p:nvPr/>
        </p:nvCxnSpPr>
        <p:spPr>
          <a:xfrm>
            <a:off x="860600" y="2061029"/>
            <a:ext cx="3931800" cy="0"/>
          </a:xfrm>
          <a:prstGeom prst="straightConnector1">
            <a:avLst/>
          </a:prstGeom>
          <a:noFill/>
          <a:ln cap="flat" cmpd="sng" w="9525">
            <a:solidFill>
              <a:srgbClr val="3DACA7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88" name="Google Shape;88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60627" y="555008"/>
            <a:ext cx="800100" cy="44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18" Type="http://schemas.openxmlformats.org/officeDocument/2006/relationships/theme" Target="../theme/theme2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845127" y="36576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EADA7"/>
              </a:buClr>
              <a:buSzPts val="4400"/>
              <a:buFont typeface="Quattrocento Sans"/>
              <a:buNone/>
              <a:defRPr b="0" i="0" sz="4400" u="none" cap="none" strike="noStrike">
                <a:solidFill>
                  <a:srgbClr val="3EADA7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845127" y="1828800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●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8617527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Relationship Id="rId4" Type="http://schemas.openxmlformats.org/officeDocument/2006/relationships/image" Target="../media/image2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13.png"/><Relationship Id="rId6" Type="http://schemas.openxmlformats.org/officeDocument/2006/relationships/image" Target="../media/image1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4.png"/><Relationship Id="rId4" Type="http://schemas.openxmlformats.org/officeDocument/2006/relationships/image" Target="../media/image1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8.png"/><Relationship Id="rId4" Type="http://schemas.openxmlformats.org/officeDocument/2006/relationships/image" Target="../media/image17.png"/><Relationship Id="rId5" Type="http://schemas.openxmlformats.org/officeDocument/2006/relationships/image" Target="../media/image2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www.sciencedirect.com/science/article/pii/S187705091731904X" TargetMode="External"/><Relationship Id="rId4" Type="http://schemas.openxmlformats.org/officeDocument/2006/relationships/hyperlink" Target="https://ieeexplore.ieee.org/abstract/document/10121432" TargetMode="External"/><Relationship Id="rId5" Type="http://schemas.openxmlformats.org/officeDocument/2006/relationships/image" Target="../media/image2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0.png"/><Relationship Id="rId4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9"/>
          <p:cNvSpPr txBox="1"/>
          <p:nvPr>
            <p:ph type="ctrTitle"/>
          </p:nvPr>
        </p:nvSpPr>
        <p:spPr>
          <a:xfrm>
            <a:off x="1524000" y="1063671"/>
            <a:ext cx="9753600" cy="187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Nurses Stress Prediction Wearable Sensors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8"/>
          <p:cNvSpPr txBox="1"/>
          <p:nvPr>
            <p:ph type="title"/>
          </p:nvPr>
        </p:nvSpPr>
        <p:spPr>
          <a:xfrm>
            <a:off x="845127" y="365760"/>
            <a:ext cx="9445500" cy="826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PIE CHART</a:t>
            </a:r>
            <a:endParaRPr/>
          </a:p>
        </p:txBody>
      </p:sp>
      <p:pic>
        <p:nvPicPr>
          <p:cNvPr id="228" name="Google Shape;228;p28"/>
          <p:cNvPicPr preferRelativeResize="0"/>
          <p:nvPr/>
        </p:nvPicPr>
        <p:blipFill rotWithShape="1">
          <a:blip r:embed="rId3">
            <a:alphaModFix/>
          </a:blip>
          <a:srcRect b="9877" l="12022" r="11594" t="0"/>
          <a:stretch/>
        </p:blipFill>
        <p:spPr>
          <a:xfrm>
            <a:off x="678900" y="1935600"/>
            <a:ext cx="4053200" cy="358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28"/>
          <p:cNvPicPr preferRelativeResize="0"/>
          <p:nvPr/>
        </p:nvPicPr>
        <p:blipFill rotWithShape="1">
          <a:blip r:embed="rId4">
            <a:alphaModFix/>
          </a:blip>
          <a:srcRect b="10653" l="11627" r="9538" t="5397"/>
          <a:stretch/>
        </p:blipFill>
        <p:spPr>
          <a:xfrm>
            <a:off x="7214700" y="2274976"/>
            <a:ext cx="3901174" cy="3115775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28"/>
          <p:cNvSpPr/>
          <p:nvPr/>
        </p:nvSpPr>
        <p:spPr>
          <a:xfrm>
            <a:off x="4833425" y="3668150"/>
            <a:ext cx="2249400" cy="547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Google Shape;231;p28"/>
          <p:cNvSpPr txBox="1"/>
          <p:nvPr/>
        </p:nvSpPr>
        <p:spPr>
          <a:xfrm>
            <a:off x="4762500" y="2901300"/>
            <a:ext cx="2320200" cy="7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combining “time pressure” and “interruption” as stressed</a:t>
            </a:r>
            <a:endParaRPr i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9"/>
          <p:cNvSpPr txBox="1"/>
          <p:nvPr>
            <p:ph type="title"/>
          </p:nvPr>
        </p:nvSpPr>
        <p:spPr>
          <a:xfrm>
            <a:off x="845127" y="365760"/>
            <a:ext cx="9445500" cy="826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Histograms</a:t>
            </a:r>
            <a:endParaRPr/>
          </a:p>
        </p:txBody>
      </p:sp>
      <p:pic>
        <p:nvPicPr>
          <p:cNvPr id="237" name="Google Shape;23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1650" y="1334235"/>
            <a:ext cx="9368698" cy="53612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0"/>
          <p:cNvSpPr txBox="1"/>
          <p:nvPr>
            <p:ph type="title"/>
          </p:nvPr>
        </p:nvSpPr>
        <p:spPr>
          <a:xfrm>
            <a:off x="845127" y="365760"/>
            <a:ext cx="9445500" cy="826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Heatmaps</a:t>
            </a:r>
            <a:endParaRPr/>
          </a:p>
        </p:txBody>
      </p:sp>
      <p:pic>
        <p:nvPicPr>
          <p:cNvPr id="243" name="Google Shape;243;p30"/>
          <p:cNvPicPr preferRelativeResize="0"/>
          <p:nvPr/>
        </p:nvPicPr>
        <p:blipFill rotWithShape="1">
          <a:blip r:embed="rId3">
            <a:alphaModFix/>
          </a:blip>
          <a:srcRect b="1842" l="6193" r="15503" t="9133"/>
          <a:stretch/>
        </p:blipFill>
        <p:spPr>
          <a:xfrm>
            <a:off x="5288800" y="1294550"/>
            <a:ext cx="6282450" cy="5712427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30"/>
          <p:cNvSpPr txBox="1"/>
          <p:nvPr/>
        </p:nvSpPr>
        <p:spPr>
          <a:xfrm>
            <a:off x="247650" y="1581150"/>
            <a:ext cx="4829100" cy="49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Understanding Heatmap:</a:t>
            </a:r>
            <a:endParaRPr b="1" i="1"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●"/>
            </a:pPr>
            <a:r>
              <a:rPr i="1"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Some features exhibit correlations close to 0, indicating they provide independent and useful information.</a:t>
            </a:r>
            <a:endParaRPr i="1"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●"/>
            </a:pPr>
            <a:r>
              <a:rPr i="1"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Some features show strong positive or negative correlations, suggesting they could be combined or reduced to create a more independent and meaningful feature.</a:t>
            </a:r>
            <a:endParaRPr i="1"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1"/>
          <p:cNvSpPr txBox="1"/>
          <p:nvPr>
            <p:ph type="title"/>
          </p:nvPr>
        </p:nvSpPr>
        <p:spPr>
          <a:xfrm>
            <a:off x="845127" y="365760"/>
            <a:ext cx="9445500" cy="826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/>
              <a:t>Preprocessing</a:t>
            </a:r>
            <a:endParaRPr/>
          </a:p>
        </p:txBody>
      </p:sp>
      <p:sp>
        <p:nvSpPr>
          <p:cNvPr id="250" name="Google Shape;250;p31"/>
          <p:cNvSpPr txBox="1"/>
          <p:nvPr>
            <p:ph idx="1" type="body"/>
          </p:nvPr>
        </p:nvSpPr>
        <p:spPr>
          <a:xfrm>
            <a:off x="190500" y="1446575"/>
            <a:ext cx="7274100" cy="4736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-393700" lvl="0" marL="457200" rtl="0" algn="l">
              <a:spcBef>
                <a:spcPts val="1000"/>
              </a:spcBef>
              <a:spcAft>
                <a:spcPts val="0"/>
              </a:spcAft>
              <a:buSzPts val="2600"/>
              <a:buFont typeface="Arial"/>
              <a:buChar char="●"/>
            </a:pPr>
            <a:r>
              <a:rPr lang="en-US" sz="2600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Missing Data:</a:t>
            </a:r>
            <a:r>
              <a:rPr lang="en-US" sz="2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600">
                <a:latin typeface="Arial"/>
                <a:ea typeface="Arial"/>
                <a:cs typeface="Arial"/>
                <a:sym typeface="Arial"/>
              </a:rPr>
              <a:t>Handle missing sensor values.</a:t>
            </a:r>
            <a:endParaRPr sz="26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393700" lvl="0" marL="457200" rtl="0" algn="l">
              <a:spcBef>
                <a:spcPts val="1000"/>
              </a:spcBef>
              <a:spcAft>
                <a:spcPts val="0"/>
              </a:spcAft>
              <a:buSzPts val="2600"/>
              <a:buFont typeface="Arial"/>
              <a:buChar char="●"/>
            </a:pPr>
            <a:r>
              <a:rPr lang="en-US" sz="2600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Normalization:</a:t>
            </a:r>
            <a:r>
              <a:rPr lang="en-US" sz="2600">
                <a:latin typeface="Arial"/>
                <a:ea typeface="Arial"/>
                <a:cs typeface="Arial"/>
                <a:sym typeface="Arial"/>
              </a:rPr>
              <a:t> Normalize physiological signals.</a:t>
            </a:r>
            <a:endParaRPr sz="26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393700" lvl="0" marL="457200" rtl="0" algn="l">
              <a:spcBef>
                <a:spcPts val="1000"/>
              </a:spcBef>
              <a:spcAft>
                <a:spcPts val="0"/>
              </a:spcAft>
              <a:buSzPts val="2600"/>
              <a:buFont typeface="Arial"/>
              <a:buChar char="●"/>
            </a:pPr>
            <a:r>
              <a:rPr lang="en-US" sz="2600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Outlier Removal:</a:t>
            </a:r>
            <a:r>
              <a:rPr lang="en-US" sz="2600">
                <a:latin typeface="Arial"/>
                <a:ea typeface="Arial"/>
                <a:cs typeface="Arial"/>
                <a:sym typeface="Arial"/>
              </a:rPr>
              <a:t> Detect and remove data outliers.</a:t>
            </a:r>
            <a:endParaRPr sz="26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393700" lvl="0" marL="457200" rtl="0" algn="l">
              <a:spcBef>
                <a:spcPts val="1000"/>
              </a:spcBef>
              <a:spcAft>
                <a:spcPts val="0"/>
              </a:spcAft>
              <a:buSzPts val="2600"/>
              <a:buFont typeface="Arial"/>
              <a:buChar char="●"/>
            </a:pPr>
            <a:r>
              <a:rPr lang="en-US" sz="2600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Conduct t-test</a:t>
            </a:r>
            <a:r>
              <a:rPr lang="en-US" sz="2600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n-US" sz="2600">
                <a:latin typeface="Arial"/>
                <a:ea typeface="Arial"/>
                <a:cs typeface="Arial"/>
                <a:sym typeface="Arial"/>
              </a:rPr>
              <a:t>Determines the critical t-value for a two-tailed test at a 0.05 significance level and conducts t-tests.</a:t>
            </a:r>
            <a:endParaRPr sz="26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393700" lvl="0" marL="457200" rtl="0" algn="l">
              <a:spcBef>
                <a:spcPts val="1000"/>
              </a:spcBef>
              <a:spcAft>
                <a:spcPts val="0"/>
              </a:spcAft>
              <a:buSzPts val="2600"/>
              <a:buFont typeface="Arial"/>
              <a:buChar char="●"/>
            </a:pPr>
            <a:r>
              <a:rPr lang="en-US" sz="2600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PCA: </a:t>
            </a:r>
            <a:r>
              <a:rPr lang="en-US" sz="2600">
                <a:latin typeface="Arial"/>
                <a:ea typeface="Arial"/>
                <a:cs typeface="Arial"/>
                <a:sym typeface="Arial"/>
              </a:rPr>
              <a:t>Reduce 34 feature to 24 features.</a:t>
            </a:r>
            <a:endParaRPr sz="26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1" name="Google Shape;25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8100" y="1694249"/>
            <a:ext cx="4831499" cy="2892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2"/>
          <p:cNvSpPr txBox="1"/>
          <p:nvPr>
            <p:ph type="title"/>
          </p:nvPr>
        </p:nvSpPr>
        <p:spPr>
          <a:xfrm>
            <a:off x="845127" y="365760"/>
            <a:ext cx="9445500" cy="826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Outlier removal</a:t>
            </a:r>
            <a:endParaRPr/>
          </a:p>
        </p:txBody>
      </p:sp>
      <p:pic>
        <p:nvPicPr>
          <p:cNvPr id="257" name="Google Shape;25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6775" y="1270403"/>
            <a:ext cx="4812750" cy="273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7325" y="4008698"/>
            <a:ext cx="4812750" cy="26959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18900" y="4083874"/>
            <a:ext cx="4491925" cy="2545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18900" y="1401750"/>
            <a:ext cx="4347026" cy="2472325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32"/>
          <p:cNvSpPr/>
          <p:nvPr/>
        </p:nvSpPr>
        <p:spPr>
          <a:xfrm>
            <a:off x="5266775" y="2420475"/>
            <a:ext cx="1288800" cy="515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2" name="Google Shape;262;p32"/>
          <p:cNvSpPr/>
          <p:nvPr/>
        </p:nvSpPr>
        <p:spPr>
          <a:xfrm>
            <a:off x="5233150" y="4908175"/>
            <a:ext cx="1385700" cy="6501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3"/>
          <p:cNvSpPr txBox="1"/>
          <p:nvPr>
            <p:ph type="title"/>
          </p:nvPr>
        </p:nvSpPr>
        <p:spPr>
          <a:xfrm>
            <a:off x="845127" y="365760"/>
            <a:ext cx="9445500" cy="826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/>
              <a:t>Preprocessing</a:t>
            </a:r>
            <a:endParaRPr/>
          </a:p>
        </p:txBody>
      </p:sp>
      <p:sp>
        <p:nvSpPr>
          <p:cNvPr id="268" name="Google Shape;268;p33"/>
          <p:cNvSpPr txBox="1"/>
          <p:nvPr>
            <p:ph idx="1" type="body"/>
          </p:nvPr>
        </p:nvSpPr>
        <p:spPr>
          <a:xfrm>
            <a:off x="845125" y="2002200"/>
            <a:ext cx="6619500" cy="4736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6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p33"/>
          <p:cNvSpPr txBox="1"/>
          <p:nvPr/>
        </p:nvSpPr>
        <p:spPr>
          <a:xfrm>
            <a:off x="884125" y="1350100"/>
            <a:ext cx="10502100" cy="52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100">
                <a:solidFill>
                  <a:srgbClr val="DD7E6B"/>
                </a:solidFill>
                <a:latin typeface="Calibri"/>
                <a:ea typeface="Calibri"/>
                <a:cs typeface="Calibri"/>
                <a:sym typeface="Calibri"/>
              </a:rPr>
              <a:t>Feature Combination:</a:t>
            </a:r>
            <a:endParaRPr b="1" i="1" sz="3100">
              <a:solidFill>
                <a:srgbClr val="DD7E6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Char char="●"/>
            </a:pPr>
            <a:r>
              <a:rPr lang="en-US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RMSSD_SDSD = (RMSSD + SDSD) / 2</a:t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Char char="●"/>
            </a:pPr>
            <a:r>
              <a:rPr lang="en-US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KURT_MERGED = (KURT + KURT_REL_RR) / 2</a:t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Char char="●"/>
            </a:pPr>
            <a:r>
              <a:rPr lang="en-US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SKEW_MERGED = (SKEW + SKEW_REL_RR) / 2</a:t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Char char="●"/>
            </a:pPr>
            <a:r>
              <a:rPr lang="en-US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RMSSD_SDSD_REL_RR = (RMSSD_REL_RR + SDSD_REL_RR) / 2</a:t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100">
                <a:solidFill>
                  <a:srgbClr val="DD7E6B"/>
                </a:solidFill>
                <a:latin typeface="Calibri"/>
                <a:ea typeface="Calibri"/>
                <a:cs typeface="Calibri"/>
                <a:sym typeface="Calibri"/>
              </a:rPr>
              <a:t>PCA(Principal Component Analysis):</a:t>
            </a:r>
            <a:endParaRPr b="1" i="1" sz="3100">
              <a:solidFill>
                <a:srgbClr val="DD7E6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Char char="●"/>
            </a:pPr>
            <a:r>
              <a:rPr lang="en-US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'MEAN_RR', 'MEDIAN_RR', 'HR', 'SDRR', 'SD2', 'VLF', 'TP', 'LF_NU', 'HF_PCT', 'HF_NU', 'HF_LF'</a:t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Char char="●"/>
            </a:pPr>
            <a:r>
              <a:rPr lang="en-US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Combine these </a:t>
            </a:r>
            <a:r>
              <a:rPr b="1" lang="en-US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r>
            <a:r>
              <a:rPr lang="en-US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features to get </a:t>
            </a:r>
            <a:r>
              <a:rPr b="1" lang="en-US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lang="en-US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PCA features</a:t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Char char="●"/>
            </a:pPr>
            <a:r>
              <a:rPr lang="en-US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Final number of features - </a:t>
            </a:r>
            <a:r>
              <a:rPr b="1" lang="en-US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22</a:t>
            </a:r>
            <a:endParaRPr b="1"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4"/>
          <p:cNvSpPr txBox="1"/>
          <p:nvPr>
            <p:ph type="title"/>
          </p:nvPr>
        </p:nvSpPr>
        <p:spPr>
          <a:xfrm>
            <a:off x="845127" y="365760"/>
            <a:ext cx="9445500" cy="826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Applying PCA</a:t>
            </a:r>
            <a:endParaRPr/>
          </a:p>
        </p:txBody>
      </p:sp>
      <p:pic>
        <p:nvPicPr>
          <p:cNvPr id="275" name="Google Shape;275;p34"/>
          <p:cNvPicPr preferRelativeResize="0"/>
          <p:nvPr/>
        </p:nvPicPr>
        <p:blipFill rotWithShape="1">
          <a:blip r:embed="rId3">
            <a:alphaModFix/>
          </a:blip>
          <a:srcRect b="1582" l="6042" r="13390" t="9012"/>
          <a:stretch/>
        </p:blipFill>
        <p:spPr>
          <a:xfrm>
            <a:off x="233075" y="1935425"/>
            <a:ext cx="5400873" cy="46593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34"/>
          <p:cNvPicPr preferRelativeResize="0"/>
          <p:nvPr/>
        </p:nvPicPr>
        <p:blipFill rotWithShape="1">
          <a:blip r:embed="rId4">
            <a:alphaModFix/>
          </a:blip>
          <a:srcRect b="1721" l="5116" r="14934" t="8139"/>
          <a:stretch/>
        </p:blipFill>
        <p:spPr>
          <a:xfrm>
            <a:off x="6880300" y="1862100"/>
            <a:ext cx="4823276" cy="4349451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34"/>
          <p:cNvSpPr/>
          <p:nvPr/>
        </p:nvSpPr>
        <p:spPr>
          <a:xfrm>
            <a:off x="5502200" y="3607350"/>
            <a:ext cx="1722600" cy="709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8" name="Google Shape;278;p34"/>
          <p:cNvSpPr txBox="1"/>
          <p:nvPr/>
        </p:nvSpPr>
        <p:spPr>
          <a:xfrm>
            <a:off x="5593350" y="2973000"/>
            <a:ext cx="1327500" cy="7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Applying PCA and feature combination</a:t>
            </a:r>
            <a:endParaRPr i="1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5"/>
          <p:cNvSpPr txBox="1"/>
          <p:nvPr>
            <p:ph type="title"/>
          </p:nvPr>
        </p:nvSpPr>
        <p:spPr>
          <a:xfrm>
            <a:off x="845127" y="365760"/>
            <a:ext cx="9445500" cy="826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Feature Importance in Random Forest</a:t>
            </a:r>
            <a:endParaRPr/>
          </a:p>
        </p:txBody>
      </p:sp>
      <p:pic>
        <p:nvPicPr>
          <p:cNvPr id="284" name="Google Shape;28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5475" y="1284635"/>
            <a:ext cx="9853234" cy="53612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6"/>
          <p:cNvSpPr txBox="1"/>
          <p:nvPr>
            <p:ph type="title"/>
          </p:nvPr>
        </p:nvSpPr>
        <p:spPr>
          <a:xfrm>
            <a:off x="845127" y="365760"/>
            <a:ext cx="9445500" cy="826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Conclusion</a:t>
            </a:r>
            <a:endParaRPr/>
          </a:p>
        </p:txBody>
      </p:sp>
      <p:graphicFrame>
        <p:nvGraphicFramePr>
          <p:cNvPr id="290" name="Google Shape;290;p36"/>
          <p:cNvGraphicFramePr/>
          <p:nvPr/>
        </p:nvGraphicFramePr>
        <p:xfrm>
          <a:off x="1571000" y="1631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{CAD236E8-6E08-40B0-9BA7-0398A39D2906}</a:tableStyleId>
              </a:tblPr>
              <a:tblGrid>
                <a:gridCol w="995475"/>
                <a:gridCol w="2148975"/>
                <a:gridCol w="1501100"/>
                <a:gridCol w="1627525"/>
                <a:gridCol w="1311525"/>
                <a:gridCol w="1216700"/>
              </a:tblGrid>
              <a:tr h="669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Features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Logistic Regression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Decision Tree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Random Forest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Naive Bayes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Perceptron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69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Top 22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0.6509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0.865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0.9221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0.5708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0.5469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69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Top 20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0.6489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0.8662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0.9214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0.5689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0.518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69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Top 15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0.6119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0.8647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0.9219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0.5772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0.4804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69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Top 10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0.5939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0.8652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0.9215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0.5813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0.5597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69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Top 7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0.5771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0.8663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0.9234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0.5885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0.5058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69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Top 5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0.5788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0.8647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0.9226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0.5829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0.4434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7"/>
          <p:cNvSpPr txBox="1"/>
          <p:nvPr>
            <p:ph type="title"/>
          </p:nvPr>
        </p:nvSpPr>
        <p:spPr>
          <a:xfrm>
            <a:off x="845127" y="365760"/>
            <a:ext cx="9445500" cy="826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Conclusion</a:t>
            </a:r>
            <a:endParaRPr/>
          </a:p>
        </p:txBody>
      </p:sp>
      <p:pic>
        <p:nvPicPr>
          <p:cNvPr id="296" name="Google Shape;296;p37"/>
          <p:cNvPicPr preferRelativeResize="0"/>
          <p:nvPr/>
        </p:nvPicPr>
        <p:blipFill rotWithShape="1">
          <a:blip r:embed="rId3">
            <a:alphaModFix/>
          </a:blip>
          <a:srcRect b="4738" l="4814" r="6854" t="5009"/>
          <a:stretch/>
        </p:blipFill>
        <p:spPr>
          <a:xfrm>
            <a:off x="370375" y="2102800"/>
            <a:ext cx="5900773" cy="379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37"/>
          <p:cNvPicPr preferRelativeResize="0"/>
          <p:nvPr/>
        </p:nvPicPr>
        <p:blipFill rotWithShape="1">
          <a:blip r:embed="rId4">
            <a:alphaModFix/>
          </a:blip>
          <a:srcRect b="0" l="903" r="5023" t="1826"/>
          <a:stretch/>
        </p:blipFill>
        <p:spPr>
          <a:xfrm>
            <a:off x="6637900" y="1191950"/>
            <a:ext cx="4477876" cy="2485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37"/>
          <p:cNvPicPr preferRelativeResize="0"/>
          <p:nvPr/>
        </p:nvPicPr>
        <p:blipFill rotWithShape="1">
          <a:blip r:embed="rId5">
            <a:alphaModFix/>
          </a:blip>
          <a:srcRect b="0" l="0" r="0" t="2874"/>
          <a:stretch/>
        </p:blipFill>
        <p:spPr>
          <a:xfrm>
            <a:off x="6637900" y="3913400"/>
            <a:ext cx="4736351" cy="248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0"/>
          <p:cNvSpPr txBox="1"/>
          <p:nvPr>
            <p:ph type="title"/>
          </p:nvPr>
        </p:nvSpPr>
        <p:spPr>
          <a:xfrm>
            <a:off x="845127" y="365760"/>
            <a:ext cx="9445500" cy="826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Problem Statement</a:t>
            </a:r>
            <a:endParaRPr/>
          </a:p>
        </p:txBody>
      </p:sp>
      <p:sp>
        <p:nvSpPr>
          <p:cNvPr id="174" name="Google Shape;174;p20"/>
          <p:cNvSpPr txBox="1"/>
          <p:nvPr>
            <p:ph idx="1" type="body"/>
          </p:nvPr>
        </p:nvSpPr>
        <p:spPr>
          <a:xfrm>
            <a:off x="838202" y="1735832"/>
            <a:ext cx="10515600" cy="4799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Nurses work in high-stress environments, facing long shifts, emotional strain, and heavy workloads. Prolonged stress leads to burnout, reduced care quality, and impacts their well-being. Early detection of stress is essential for improving both nurse health and patient care.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800">
                <a:latin typeface="Arial"/>
                <a:ea typeface="Arial"/>
                <a:cs typeface="Arial"/>
                <a:sym typeface="Arial"/>
              </a:rPr>
              <a:t>Wearable sensors</a:t>
            </a:r>
            <a:r>
              <a:rPr lang="en-US" sz="1800">
                <a:latin typeface="Arial"/>
                <a:ea typeface="Arial"/>
                <a:cs typeface="Arial"/>
                <a:sym typeface="Arial"/>
              </a:rPr>
              <a:t> offer a non-intrusive way to monitor stress indicators such as: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b="1" lang="en-US" sz="1800">
                <a:latin typeface="Arial"/>
                <a:ea typeface="Arial"/>
                <a:cs typeface="Arial"/>
                <a:sym typeface="Arial"/>
              </a:rPr>
              <a:t>Heart Rate Variability (HRV)</a:t>
            </a:r>
            <a:endParaRPr b="1" sz="1800"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b="1" lang="en-US" sz="1800">
                <a:latin typeface="Arial"/>
                <a:ea typeface="Arial"/>
                <a:cs typeface="Arial"/>
                <a:sym typeface="Arial"/>
              </a:rPr>
              <a:t>Electrodermal Activity (EDA)</a:t>
            </a:r>
            <a:endParaRPr b="1" sz="1800"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b="1" lang="en-US" sz="1800">
                <a:latin typeface="Arial"/>
                <a:ea typeface="Arial"/>
                <a:cs typeface="Arial"/>
                <a:sym typeface="Arial"/>
              </a:rPr>
              <a:t>Respiratory Rate</a:t>
            </a:r>
            <a:endParaRPr b="1" sz="1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By utilizing these sensors and applying machine learning, we can predict stress in real-time, enabling timely interventions to support nurse well-being and maintain healthcare quality.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35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8"/>
          <p:cNvSpPr txBox="1"/>
          <p:nvPr>
            <p:ph type="title"/>
          </p:nvPr>
        </p:nvSpPr>
        <p:spPr>
          <a:xfrm>
            <a:off x="845127" y="365760"/>
            <a:ext cx="9445500" cy="826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Analysing Results</a:t>
            </a:r>
            <a:endParaRPr/>
          </a:p>
        </p:txBody>
      </p:sp>
      <p:sp>
        <p:nvSpPr>
          <p:cNvPr id="304" name="Google Shape;304;p38"/>
          <p:cNvSpPr txBox="1"/>
          <p:nvPr>
            <p:ph idx="1" type="body"/>
          </p:nvPr>
        </p:nvSpPr>
        <p:spPr>
          <a:xfrm>
            <a:off x="845125" y="1471275"/>
            <a:ext cx="8963100" cy="4990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600">
                <a:latin typeface="Arial"/>
                <a:ea typeface="Arial"/>
                <a:cs typeface="Arial"/>
                <a:sym typeface="Arial"/>
              </a:rPr>
              <a:t>Random Forest Performs Best</a:t>
            </a:r>
            <a:r>
              <a:rPr lang="en-US" sz="1600">
                <a:latin typeface="Arial"/>
                <a:ea typeface="Arial"/>
                <a:cs typeface="Arial"/>
                <a:sym typeface="Arial"/>
              </a:rPr>
              <a:t>: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00"/>
              <a:buFont typeface="Arial"/>
              <a:buChar char="●"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Random Forest consistently outperforms the other models, especially with the top 7 features, achieving the highest accuracy of </a:t>
            </a:r>
            <a:r>
              <a:rPr b="1" lang="en-US" sz="1600">
                <a:latin typeface="Arial"/>
                <a:ea typeface="Arial"/>
                <a:cs typeface="Arial"/>
                <a:sym typeface="Arial"/>
              </a:rPr>
              <a:t>0.9234</a:t>
            </a:r>
            <a:r>
              <a:rPr lang="en-US" sz="1600">
                <a:latin typeface="Arial"/>
                <a:ea typeface="Arial"/>
                <a:cs typeface="Arial"/>
                <a:sym typeface="Arial"/>
              </a:rPr>
              <a:t>.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●"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This suggests that Random Forest benefits from using fewer, more important features.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600">
                <a:latin typeface="Arial"/>
                <a:ea typeface="Arial"/>
                <a:cs typeface="Arial"/>
                <a:sym typeface="Arial"/>
              </a:rPr>
              <a:t>Feature Reduction Effect</a:t>
            </a:r>
            <a:r>
              <a:rPr lang="en-US" sz="1600">
                <a:latin typeface="Arial"/>
                <a:ea typeface="Arial"/>
                <a:cs typeface="Arial"/>
                <a:sym typeface="Arial"/>
              </a:rPr>
              <a:t>: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00"/>
              <a:buFont typeface="Arial"/>
              <a:buChar char="●"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As features are reduced, the performance of some models (like Logistic Regression and Naive Bayes) decreases slightly, but Random Forest maintains high performance.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600">
                <a:latin typeface="Arial"/>
                <a:ea typeface="Arial"/>
                <a:cs typeface="Arial"/>
                <a:sym typeface="Arial"/>
              </a:rPr>
              <a:t>Best Feature Count for Performance</a:t>
            </a:r>
            <a:r>
              <a:rPr lang="en-US" sz="1600">
                <a:latin typeface="Arial"/>
                <a:ea typeface="Arial"/>
                <a:cs typeface="Arial"/>
                <a:sym typeface="Arial"/>
              </a:rPr>
              <a:t>: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00"/>
              <a:buFont typeface="Arial"/>
              <a:buChar char="●"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The best accuracy is achieved with the </a:t>
            </a:r>
            <a:r>
              <a:rPr b="1" lang="en-US" sz="1600">
                <a:latin typeface="Arial"/>
                <a:ea typeface="Arial"/>
                <a:cs typeface="Arial"/>
                <a:sym typeface="Arial"/>
              </a:rPr>
              <a:t>top 7 features</a:t>
            </a:r>
            <a:r>
              <a:rPr lang="en-US" sz="1600">
                <a:latin typeface="Arial"/>
                <a:ea typeface="Arial"/>
                <a:cs typeface="Arial"/>
                <a:sym typeface="Arial"/>
              </a:rPr>
              <a:t> for Random Forest and it takes the least time or computation.</a:t>
            </a:r>
            <a:endParaRPr sz="33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9"/>
          <p:cNvSpPr txBox="1"/>
          <p:nvPr>
            <p:ph type="title"/>
          </p:nvPr>
        </p:nvSpPr>
        <p:spPr>
          <a:xfrm>
            <a:off x="845127" y="365760"/>
            <a:ext cx="9445500" cy="826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Power Features</a:t>
            </a:r>
            <a:endParaRPr/>
          </a:p>
        </p:txBody>
      </p:sp>
      <p:sp>
        <p:nvSpPr>
          <p:cNvPr id="310" name="Google Shape;310;p39"/>
          <p:cNvSpPr txBox="1"/>
          <p:nvPr>
            <p:ph idx="1" type="body"/>
          </p:nvPr>
        </p:nvSpPr>
        <p:spPr>
          <a:xfrm>
            <a:off x="1479025" y="1735850"/>
            <a:ext cx="8811600" cy="4060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683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i="1" lang="en-US" sz="3200"/>
              <a:t>PCA_Component_1</a:t>
            </a:r>
            <a:endParaRPr i="1" sz="3200"/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i="1" lang="en-US" sz="3200"/>
              <a:t>higuci</a:t>
            </a:r>
            <a:endParaRPr i="1" sz="3200"/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i="1" lang="en-US" sz="3200"/>
              <a:t>SKEW_MERG</a:t>
            </a:r>
            <a:r>
              <a:rPr i="1" lang="en-US" sz="3200"/>
              <a:t>ED</a:t>
            </a:r>
            <a:endParaRPr i="1" sz="3200"/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i="1" lang="en-US" sz="3200"/>
              <a:t>SDRR_RMSSD_REL_RR</a:t>
            </a:r>
            <a:endParaRPr i="1" sz="3200"/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i="1" lang="en-US" sz="3200"/>
              <a:t>SD1</a:t>
            </a:r>
            <a:endParaRPr i="1" sz="3200"/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i="1" lang="en-US" sz="3200"/>
              <a:t>PCA_Component_3</a:t>
            </a:r>
            <a:endParaRPr i="1" sz="3200"/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i="1" lang="en-US" sz="3200"/>
              <a:t>HF</a:t>
            </a:r>
            <a:endParaRPr i="1" sz="32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0"/>
          <p:cNvSpPr txBox="1"/>
          <p:nvPr>
            <p:ph type="title"/>
          </p:nvPr>
        </p:nvSpPr>
        <p:spPr>
          <a:xfrm>
            <a:off x="845127" y="365760"/>
            <a:ext cx="9445500" cy="826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Timeline</a:t>
            </a:r>
            <a:endParaRPr/>
          </a:p>
        </p:txBody>
      </p:sp>
      <p:grpSp>
        <p:nvGrpSpPr>
          <p:cNvPr id="316" name="Google Shape;316;p40"/>
          <p:cNvGrpSpPr/>
          <p:nvPr/>
        </p:nvGrpSpPr>
        <p:grpSpPr>
          <a:xfrm>
            <a:off x="8241725" y="3592600"/>
            <a:ext cx="2835316" cy="1051567"/>
            <a:chOff x="6435811" y="2702598"/>
            <a:chExt cx="2126540" cy="788695"/>
          </a:xfrm>
        </p:grpSpPr>
        <p:sp>
          <p:nvSpPr>
            <p:cNvPr id="317" name="Google Shape;317;p40"/>
            <p:cNvSpPr/>
            <p:nvPr/>
          </p:nvSpPr>
          <p:spPr>
            <a:xfrm>
              <a:off x="6807651" y="3079482"/>
              <a:ext cx="1754700" cy="133500"/>
            </a:xfrm>
            <a:prstGeom prst="rect">
              <a:avLst/>
            </a:prstGeom>
            <a:solidFill>
              <a:srgbClr val="08563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18" name="Google Shape;318;p40"/>
            <p:cNvGrpSpPr/>
            <p:nvPr/>
          </p:nvGrpSpPr>
          <p:grpSpPr>
            <a:xfrm>
              <a:off x="6435811" y="2702598"/>
              <a:ext cx="901800" cy="788695"/>
              <a:chOff x="6435811" y="2702598"/>
              <a:chExt cx="901800" cy="788695"/>
            </a:xfrm>
          </p:grpSpPr>
          <p:grpSp>
            <p:nvGrpSpPr>
              <p:cNvPr id="319" name="Google Shape;319;p40"/>
              <p:cNvGrpSpPr/>
              <p:nvPr/>
            </p:nvGrpSpPr>
            <p:grpSpPr>
              <a:xfrm rot="10800000">
                <a:off x="6760035" y="3079467"/>
                <a:ext cx="92400" cy="411825"/>
                <a:chOff x="2070100" y="2563700"/>
                <a:chExt cx="92400" cy="411825"/>
              </a:xfrm>
            </p:grpSpPr>
            <p:cxnSp>
              <p:nvCxnSpPr>
                <p:cNvPr id="320" name="Google Shape;320;p40"/>
                <p:cNvCxnSpPr/>
                <p:nvPr/>
              </p:nvCxnSpPr>
              <p:spPr>
                <a:xfrm>
                  <a:off x="2116300" y="2616125"/>
                  <a:ext cx="0" cy="3594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sp>
              <p:nvSpPr>
                <p:cNvPr id="321" name="Google Shape;321;p40"/>
                <p:cNvSpPr/>
                <p:nvPr/>
              </p:nvSpPr>
              <p:spPr>
                <a:xfrm>
                  <a:off x="2070100" y="2563700"/>
                  <a:ext cx="92400" cy="92400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121900" lIns="121900" spcFirstLastPara="1" rIns="121900" wrap="square" tIns="12190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322" name="Google Shape;322;p40"/>
              <p:cNvSpPr txBox="1"/>
              <p:nvPr/>
            </p:nvSpPr>
            <p:spPr>
              <a:xfrm>
                <a:off x="6435811" y="2702598"/>
                <a:ext cx="901800" cy="37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121900" lIns="121900" spcFirstLastPara="1" rIns="121900" wrap="square" tIns="121900">
                <a:noAutofit/>
              </a:bodyPr>
              <a:lstStyle/>
              <a:p>
                <a:pPr indent="0" lvl="0" marL="0" rtl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2100"/>
                  </a:spcAft>
                  <a:buNone/>
                </a:pPr>
                <a:r>
                  <a:rPr b="1" lang="en-US" sz="1600">
                    <a:latin typeface="Roboto"/>
                    <a:ea typeface="Roboto"/>
                    <a:cs typeface="Roboto"/>
                    <a:sym typeface="Roboto"/>
                  </a:rPr>
                  <a:t>Week 7-8</a:t>
                </a:r>
                <a:endParaRPr b="1" sz="16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323" name="Google Shape;323;p40"/>
          <p:cNvGrpSpPr/>
          <p:nvPr/>
        </p:nvGrpSpPr>
        <p:grpSpPr>
          <a:xfrm>
            <a:off x="5696274" y="3722553"/>
            <a:ext cx="3041293" cy="1048760"/>
            <a:chOff x="4526675" y="2800065"/>
            <a:chExt cx="2281027" cy="786590"/>
          </a:xfrm>
        </p:grpSpPr>
        <p:sp>
          <p:nvSpPr>
            <p:cNvPr id="324" name="Google Shape;324;p40"/>
            <p:cNvSpPr/>
            <p:nvPr/>
          </p:nvSpPr>
          <p:spPr>
            <a:xfrm>
              <a:off x="4849302" y="3079475"/>
              <a:ext cx="1958400" cy="133500"/>
            </a:xfrm>
            <a:prstGeom prst="rect">
              <a:avLst/>
            </a:prstGeom>
            <a:solidFill>
              <a:srgbClr val="0E945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5" name="Google Shape;325;p40"/>
            <p:cNvGrpSpPr/>
            <p:nvPr/>
          </p:nvGrpSpPr>
          <p:grpSpPr>
            <a:xfrm>
              <a:off x="4526675" y="2800065"/>
              <a:ext cx="834900" cy="786590"/>
              <a:chOff x="4526675" y="2800065"/>
              <a:chExt cx="834900" cy="786590"/>
            </a:xfrm>
          </p:grpSpPr>
          <p:grpSp>
            <p:nvGrpSpPr>
              <p:cNvPr id="326" name="Google Shape;326;p40"/>
              <p:cNvGrpSpPr/>
              <p:nvPr/>
            </p:nvGrpSpPr>
            <p:grpSpPr>
              <a:xfrm>
                <a:off x="4808316" y="2800065"/>
                <a:ext cx="92400" cy="411825"/>
                <a:chOff x="845575" y="2563700"/>
                <a:chExt cx="92400" cy="411825"/>
              </a:xfrm>
            </p:grpSpPr>
            <p:cxnSp>
              <p:nvCxnSpPr>
                <p:cNvPr id="327" name="Google Shape;327;p40"/>
                <p:cNvCxnSpPr/>
                <p:nvPr/>
              </p:nvCxnSpPr>
              <p:spPr>
                <a:xfrm>
                  <a:off x="891775" y="2616125"/>
                  <a:ext cx="0" cy="3594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sp>
              <p:nvSpPr>
                <p:cNvPr id="328" name="Google Shape;328;p40"/>
                <p:cNvSpPr/>
                <p:nvPr/>
              </p:nvSpPr>
              <p:spPr>
                <a:xfrm>
                  <a:off x="845575" y="2563700"/>
                  <a:ext cx="92400" cy="92400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121900" lIns="121900" spcFirstLastPara="1" rIns="121900" wrap="square" tIns="12190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329" name="Google Shape;329;p40"/>
              <p:cNvSpPr txBox="1"/>
              <p:nvPr/>
            </p:nvSpPr>
            <p:spPr>
              <a:xfrm>
                <a:off x="4526675" y="3215254"/>
                <a:ext cx="834900" cy="37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121900" lIns="121900" spcFirstLastPara="1" rIns="121900" wrap="square" tIns="121900">
                <a:noAutofit/>
              </a:bodyPr>
              <a:lstStyle/>
              <a:p>
                <a:pPr indent="0" lvl="0" marL="0" rtl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2100"/>
                  </a:spcAft>
                  <a:buNone/>
                </a:pPr>
                <a:r>
                  <a:rPr b="1" lang="en-US" sz="1600">
                    <a:latin typeface="Roboto"/>
                    <a:ea typeface="Roboto"/>
                    <a:cs typeface="Roboto"/>
                    <a:sym typeface="Roboto"/>
                  </a:rPr>
                  <a:t>Week 5-6</a:t>
                </a:r>
                <a:endParaRPr b="1" sz="16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330" name="Google Shape;330;p40"/>
          <p:cNvGrpSpPr/>
          <p:nvPr/>
        </p:nvGrpSpPr>
        <p:grpSpPr>
          <a:xfrm>
            <a:off x="3028223" y="3592600"/>
            <a:ext cx="3098277" cy="1051567"/>
            <a:chOff x="2525587" y="2702598"/>
            <a:chExt cx="2323766" cy="788695"/>
          </a:xfrm>
        </p:grpSpPr>
        <p:sp>
          <p:nvSpPr>
            <p:cNvPr id="331" name="Google Shape;331;p40"/>
            <p:cNvSpPr/>
            <p:nvPr/>
          </p:nvSpPr>
          <p:spPr>
            <a:xfrm>
              <a:off x="2890952" y="3079475"/>
              <a:ext cx="1958400" cy="133500"/>
            </a:xfrm>
            <a:prstGeom prst="rect">
              <a:avLst/>
            </a:prstGeom>
            <a:solidFill>
              <a:srgbClr val="08563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32" name="Google Shape;332;p40"/>
            <p:cNvGrpSpPr/>
            <p:nvPr/>
          </p:nvGrpSpPr>
          <p:grpSpPr>
            <a:xfrm>
              <a:off x="2525587" y="2702598"/>
              <a:ext cx="882600" cy="788695"/>
              <a:chOff x="2525587" y="2702598"/>
              <a:chExt cx="882600" cy="788695"/>
            </a:xfrm>
          </p:grpSpPr>
          <p:sp>
            <p:nvSpPr>
              <p:cNvPr id="333" name="Google Shape;333;p40"/>
              <p:cNvSpPr txBox="1"/>
              <p:nvPr/>
            </p:nvSpPr>
            <p:spPr>
              <a:xfrm>
                <a:off x="2525587" y="2702598"/>
                <a:ext cx="882600" cy="37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121900" lIns="121900" spcFirstLastPara="1" rIns="121900" wrap="square" tIns="121900">
                <a:noAutofit/>
              </a:bodyPr>
              <a:lstStyle/>
              <a:p>
                <a:pPr indent="0" lvl="0" marL="0" rtl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2100"/>
                  </a:spcAft>
                  <a:buNone/>
                </a:pPr>
                <a:r>
                  <a:rPr b="1" lang="en-US" sz="1600">
                    <a:latin typeface="Roboto"/>
                    <a:ea typeface="Roboto"/>
                    <a:cs typeface="Roboto"/>
                    <a:sym typeface="Roboto"/>
                  </a:rPr>
                  <a:t>Week 3-4</a:t>
                </a:r>
                <a:endParaRPr b="1" sz="16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grpSp>
            <p:nvGrpSpPr>
              <p:cNvPr id="334" name="Google Shape;334;p40"/>
              <p:cNvGrpSpPr/>
              <p:nvPr/>
            </p:nvGrpSpPr>
            <p:grpSpPr>
              <a:xfrm rot="10800000">
                <a:off x="2849073" y="3079467"/>
                <a:ext cx="92400" cy="411825"/>
                <a:chOff x="2070100" y="2563700"/>
                <a:chExt cx="92400" cy="411825"/>
              </a:xfrm>
            </p:grpSpPr>
            <p:cxnSp>
              <p:nvCxnSpPr>
                <p:cNvPr id="335" name="Google Shape;335;p40"/>
                <p:cNvCxnSpPr/>
                <p:nvPr/>
              </p:nvCxnSpPr>
              <p:spPr>
                <a:xfrm>
                  <a:off x="2116300" y="2616125"/>
                  <a:ext cx="0" cy="3594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sp>
              <p:nvSpPr>
                <p:cNvPr id="336" name="Google Shape;336;p40"/>
                <p:cNvSpPr/>
                <p:nvPr/>
              </p:nvSpPr>
              <p:spPr>
                <a:xfrm>
                  <a:off x="2070100" y="2563700"/>
                  <a:ext cx="92400" cy="92400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121900" lIns="121900" spcFirstLastPara="1" rIns="121900" wrap="square" tIns="12190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grpSp>
        <p:nvGrpSpPr>
          <p:cNvPr id="337" name="Google Shape;337;p40"/>
          <p:cNvGrpSpPr/>
          <p:nvPr/>
        </p:nvGrpSpPr>
        <p:grpSpPr>
          <a:xfrm>
            <a:off x="322163" y="3722553"/>
            <a:ext cx="3193266" cy="1048772"/>
            <a:chOff x="495991" y="2800065"/>
            <a:chExt cx="2395009" cy="786599"/>
          </a:xfrm>
        </p:grpSpPr>
        <p:sp>
          <p:nvSpPr>
            <p:cNvPr id="338" name="Google Shape;338;p40"/>
            <p:cNvSpPr/>
            <p:nvPr/>
          </p:nvSpPr>
          <p:spPr>
            <a:xfrm>
              <a:off x="932600" y="3079475"/>
              <a:ext cx="1958400" cy="133500"/>
            </a:xfrm>
            <a:prstGeom prst="rect">
              <a:avLst/>
            </a:prstGeom>
            <a:solidFill>
              <a:srgbClr val="0E945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39" name="Google Shape;339;p40"/>
            <p:cNvGrpSpPr/>
            <p:nvPr/>
          </p:nvGrpSpPr>
          <p:grpSpPr>
            <a:xfrm>
              <a:off x="495991" y="2800065"/>
              <a:ext cx="871200" cy="786599"/>
              <a:chOff x="495991" y="2800065"/>
              <a:chExt cx="871200" cy="786599"/>
            </a:xfrm>
          </p:grpSpPr>
          <p:sp>
            <p:nvSpPr>
              <p:cNvPr id="340" name="Google Shape;340;p40"/>
              <p:cNvSpPr txBox="1"/>
              <p:nvPr/>
            </p:nvSpPr>
            <p:spPr>
              <a:xfrm>
                <a:off x="495991" y="3215263"/>
                <a:ext cx="871200" cy="37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121900" lIns="121900" spcFirstLastPara="1" rIns="121900" wrap="square" tIns="121900">
                <a:noAutofit/>
              </a:bodyPr>
              <a:lstStyle/>
              <a:p>
                <a:pPr indent="0" lvl="0" marL="0" rtl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2100"/>
                  </a:spcAft>
                  <a:buNone/>
                </a:pPr>
                <a:r>
                  <a:rPr b="1" lang="en-US" sz="1600">
                    <a:latin typeface="Roboto"/>
                    <a:ea typeface="Roboto"/>
                    <a:cs typeface="Roboto"/>
                    <a:sym typeface="Roboto"/>
                  </a:rPr>
                  <a:t>Week 1-2</a:t>
                </a:r>
                <a:endParaRPr b="1" sz="16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grpSp>
            <p:nvGrpSpPr>
              <p:cNvPr id="341" name="Google Shape;341;p40"/>
              <p:cNvGrpSpPr/>
              <p:nvPr/>
            </p:nvGrpSpPr>
            <p:grpSpPr>
              <a:xfrm>
                <a:off x="881025" y="2800065"/>
                <a:ext cx="92400" cy="411825"/>
                <a:chOff x="845575" y="2563700"/>
                <a:chExt cx="92400" cy="411825"/>
              </a:xfrm>
            </p:grpSpPr>
            <p:cxnSp>
              <p:nvCxnSpPr>
                <p:cNvPr id="342" name="Google Shape;342;p40"/>
                <p:cNvCxnSpPr/>
                <p:nvPr/>
              </p:nvCxnSpPr>
              <p:spPr>
                <a:xfrm>
                  <a:off x="891775" y="2616125"/>
                  <a:ext cx="0" cy="3594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sp>
              <p:nvSpPr>
                <p:cNvPr id="343" name="Google Shape;343;p40"/>
                <p:cNvSpPr/>
                <p:nvPr/>
              </p:nvSpPr>
              <p:spPr>
                <a:xfrm>
                  <a:off x="845575" y="2563700"/>
                  <a:ext cx="92400" cy="92400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121900" lIns="121900" spcFirstLastPara="1" rIns="121900" wrap="square" tIns="12190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grpSp>
        <p:nvGrpSpPr>
          <p:cNvPr id="344" name="Google Shape;344;p40"/>
          <p:cNvGrpSpPr/>
          <p:nvPr/>
        </p:nvGrpSpPr>
        <p:grpSpPr>
          <a:xfrm>
            <a:off x="10641350" y="3722553"/>
            <a:ext cx="1550526" cy="1048760"/>
            <a:chOff x="4526676" y="2800065"/>
            <a:chExt cx="1162924" cy="786590"/>
          </a:xfrm>
        </p:grpSpPr>
        <p:sp>
          <p:nvSpPr>
            <p:cNvPr id="345" name="Google Shape;345;p40"/>
            <p:cNvSpPr/>
            <p:nvPr/>
          </p:nvSpPr>
          <p:spPr>
            <a:xfrm>
              <a:off x="4849299" y="3079482"/>
              <a:ext cx="840300" cy="133500"/>
            </a:xfrm>
            <a:prstGeom prst="rect">
              <a:avLst/>
            </a:prstGeom>
            <a:solidFill>
              <a:srgbClr val="0E945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46" name="Google Shape;346;p40"/>
            <p:cNvGrpSpPr/>
            <p:nvPr/>
          </p:nvGrpSpPr>
          <p:grpSpPr>
            <a:xfrm>
              <a:off x="4526676" y="2800065"/>
              <a:ext cx="1024800" cy="786590"/>
              <a:chOff x="4526676" y="2800065"/>
              <a:chExt cx="1024800" cy="786590"/>
            </a:xfrm>
          </p:grpSpPr>
          <p:grpSp>
            <p:nvGrpSpPr>
              <p:cNvPr id="347" name="Google Shape;347;p40"/>
              <p:cNvGrpSpPr/>
              <p:nvPr/>
            </p:nvGrpSpPr>
            <p:grpSpPr>
              <a:xfrm>
                <a:off x="4808316" y="2800065"/>
                <a:ext cx="92400" cy="411825"/>
                <a:chOff x="845575" y="2563700"/>
                <a:chExt cx="92400" cy="411825"/>
              </a:xfrm>
            </p:grpSpPr>
            <p:cxnSp>
              <p:nvCxnSpPr>
                <p:cNvPr id="348" name="Google Shape;348;p40"/>
                <p:cNvCxnSpPr/>
                <p:nvPr/>
              </p:nvCxnSpPr>
              <p:spPr>
                <a:xfrm>
                  <a:off x="891775" y="2616125"/>
                  <a:ext cx="0" cy="3594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sp>
              <p:nvSpPr>
                <p:cNvPr id="349" name="Google Shape;349;p40"/>
                <p:cNvSpPr/>
                <p:nvPr/>
              </p:nvSpPr>
              <p:spPr>
                <a:xfrm>
                  <a:off x="845575" y="2563700"/>
                  <a:ext cx="92400" cy="92400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121900" lIns="121900" spcFirstLastPara="1" rIns="121900" wrap="square" tIns="12190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350" name="Google Shape;350;p40"/>
              <p:cNvSpPr txBox="1"/>
              <p:nvPr/>
            </p:nvSpPr>
            <p:spPr>
              <a:xfrm>
                <a:off x="4526676" y="3215254"/>
                <a:ext cx="1024800" cy="37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121900" lIns="121900" spcFirstLastPara="1" rIns="121900" wrap="square" tIns="121900">
                <a:noAutofit/>
              </a:bodyPr>
              <a:lstStyle/>
              <a:p>
                <a:pPr indent="0" lvl="0" marL="0" rtl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2100"/>
                  </a:spcAft>
                  <a:buNone/>
                </a:pPr>
                <a:r>
                  <a:rPr b="1" lang="en-US" sz="1600">
                    <a:latin typeface="Roboto"/>
                    <a:ea typeface="Roboto"/>
                    <a:cs typeface="Roboto"/>
                    <a:sym typeface="Roboto"/>
                  </a:rPr>
                  <a:t>Week 9-10</a:t>
                </a:r>
                <a:endParaRPr b="1" sz="16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sp>
        <p:nvSpPr>
          <p:cNvPr id="351" name="Google Shape;351;p40"/>
          <p:cNvSpPr txBox="1"/>
          <p:nvPr/>
        </p:nvSpPr>
        <p:spPr>
          <a:xfrm>
            <a:off x="506650" y="2715650"/>
            <a:ext cx="1651800" cy="9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2" name="Google Shape;352;p40"/>
          <p:cNvSpPr txBox="1"/>
          <p:nvPr/>
        </p:nvSpPr>
        <p:spPr>
          <a:xfrm>
            <a:off x="3028225" y="4862525"/>
            <a:ext cx="1651800" cy="9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Exploratory Data Analysis &amp; Feature Selection</a:t>
            </a:r>
            <a:endParaRPr b="1" i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3" name="Google Shape;353;p40"/>
          <p:cNvSpPr txBox="1"/>
          <p:nvPr/>
        </p:nvSpPr>
        <p:spPr>
          <a:xfrm>
            <a:off x="5634750" y="2553225"/>
            <a:ext cx="1651800" cy="9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Model Development &amp; Training</a:t>
            </a:r>
            <a:endParaRPr b="1" i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4" name="Google Shape;354;p40"/>
          <p:cNvSpPr txBox="1"/>
          <p:nvPr/>
        </p:nvSpPr>
        <p:spPr>
          <a:xfrm>
            <a:off x="8188700" y="4862525"/>
            <a:ext cx="1651800" cy="9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Model Testing &amp; Validation</a:t>
            </a:r>
            <a:endParaRPr b="1" i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5" name="Google Shape;355;p40"/>
          <p:cNvSpPr txBox="1"/>
          <p:nvPr/>
        </p:nvSpPr>
        <p:spPr>
          <a:xfrm>
            <a:off x="10235925" y="2642025"/>
            <a:ext cx="1651800" cy="9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Deployment &amp; Documentation</a:t>
            </a:r>
            <a:endParaRPr b="1" i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6" name="Google Shape;356;p40"/>
          <p:cNvSpPr txBox="1"/>
          <p:nvPr/>
        </p:nvSpPr>
        <p:spPr>
          <a:xfrm>
            <a:off x="410100" y="2553225"/>
            <a:ext cx="1651800" cy="10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Problem Understanding &amp; Data Preprocessing</a:t>
            </a:r>
            <a:endParaRPr b="1" i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41"/>
          <p:cNvSpPr txBox="1"/>
          <p:nvPr>
            <p:ph type="title"/>
          </p:nvPr>
        </p:nvSpPr>
        <p:spPr>
          <a:xfrm>
            <a:off x="845127" y="365760"/>
            <a:ext cx="9445500" cy="826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Individual Contribution</a:t>
            </a:r>
            <a:endParaRPr/>
          </a:p>
        </p:txBody>
      </p:sp>
      <p:sp>
        <p:nvSpPr>
          <p:cNvPr id="362" name="Google Shape;362;p41"/>
          <p:cNvSpPr txBox="1"/>
          <p:nvPr>
            <p:ph idx="1" type="body"/>
          </p:nvPr>
        </p:nvSpPr>
        <p:spPr>
          <a:xfrm>
            <a:off x="743800" y="1685153"/>
            <a:ext cx="10515600" cy="2661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b="1" lang="en-US"/>
              <a:t>Namit Jain (2022315):- </a:t>
            </a:r>
            <a:r>
              <a:rPr lang="en-US"/>
              <a:t>PPT creation, Programming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US"/>
              <a:t>Saurav Haldar (2022464):- </a:t>
            </a:r>
            <a:r>
              <a:rPr lang="en-US"/>
              <a:t>Report Creation, </a:t>
            </a:r>
            <a:r>
              <a:rPr lang="en-US"/>
              <a:t>Programming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US"/>
              <a:t>Saarthak Saxena (2022421):- </a:t>
            </a:r>
            <a:r>
              <a:rPr lang="en-US"/>
              <a:t>Report Creation, </a:t>
            </a:r>
            <a:r>
              <a:rPr lang="en-US"/>
              <a:t>Programming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US"/>
              <a:t>Satwik Garg (2022461):-</a:t>
            </a:r>
            <a:r>
              <a:rPr lang="en-US"/>
              <a:t> PPT creation, </a:t>
            </a:r>
            <a:r>
              <a:rPr lang="en-US"/>
              <a:t>Programming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1"/>
          <p:cNvSpPr txBox="1"/>
          <p:nvPr>
            <p:ph type="title"/>
          </p:nvPr>
        </p:nvSpPr>
        <p:spPr>
          <a:xfrm>
            <a:off x="845127" y="365760"/>
            <a:ext cx="9445500" cy="826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Motivation</a:t>
            </a:r>
            <a:endParaRPr/>
          </a:p>
        </p:txBody>
      </p:sp>
      <p:pic>
        <p:nvPicPr>
          <p:cNvPr id="180" name="Google Shape;18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50300" y="1191951"/>
            <a:ext cx="6541700" cy="4649745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1"/>
          <p:cNvSpPr txBox="1"/>
          <p:nvPr/>
        </p:nvSpPr>
        <p:spPr>
          <a:xfrm>
            <a:off x="388750" y="1654700"/>
            <a:ext cx="6100500" cy="49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AutoNum type="arabicPeriod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Critical Role of Nurses:-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Nurses are essential in healthcare, providing critical patient care under high-pressure conditions.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AutoNum type="arabicPeriod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Consequences of Unmanaged Stress:-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Prolonged stress can lead to burnout, reduced quality of patient care, increased errors, and high nurse turnover rates.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AutoNum type="arabicPeriod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Improving Work Environment:-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stress prediction model for nurses can enhance work environments, improve well-being, and ensure high-quality patient care.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2"/>
          <p:cNvSpPr txBox="1"/>
          <p:nvPr>
            <p:ph type="title"/>
          </p:nvPr>
        </p:nvSpPr>
        <p:spPr>
          <a:xfrm>
            <a:off x="845127" y="365760"/>
            <a:ext cx="9445500" cy="826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Literature Review</a:t>
            </a:r>
            <a:endParaRPr/>
          </a:p>
        </p:txBody>
      </p:sp>
      <p:sp>
        <p:nvSpPr>
          <p:cNvPr id="187" name="Google Shape;187;p22"/>
          <p:cNvSpPr txBox="1"/>
          <p:nvPr>
            <p:ph idx="1" type="body"/>
          </p:nvPr>
        </p:nvSpPr>
        <p:spPr>
          <a:xfrm>
            <a:off x="845125" y="1381175"/>
            <a:ext cx="6893700" cy="5120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i="1" lang="en-US"/>
              <a:t>To ensure a strong foundation for our project, we reviewed key research that explored stress prediction using wearable sensors and machine learning in healthcare settings.</a:t>
            </a:r>
            <a:br>
              <a:rPr i="1" lang="en-US"/>
            </a:br>
            <a:br>
              <a:rPr i="1" lang="en-US"/>
            </a:br>
            <a:r>
              <a:rPr i="1" lang="en-US" sz="2500"/>
              <a:t>Research Paper 1:</a:t>
            </a:r>
            <a:endParaRPr i="1" sz="25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en-US" sz="2100" u="sng">
                <a:solidFill>
                  <a:schemeClr val="hlink"/>
                </a:solidFill>
                <a:hlinkClick r:id="rId3"/>
              </a:rPr>
              <a:t>Stress Detection in Working People</a:t>
            </a:r>
            <a:endParaRPr b="1" i="1" sz="21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i="1" lang="en-US" sz="2000"/>
              <a:t>Sriramprakash.S * , Prasanna Vadana. D, O. V. Ramana Murthy</a:t>
            </a:r>
            <a:endParaRPr i="1" sz="20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i="1" sz="20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i="1" lang="en-US" sz="2500"/>
              <a:t>Research Paper 2:</a:t>
            </a:r>
            <a:endParaRPr i="1" sz="25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i="1" lang="en-US" sz="2100" u="sng">
                <a:solidFill>
                  <a:schemeClr val="hlink"/>
                </a:solidFill>
                <a:hlinkClick r:id="rId4"/>
              </a:rPr>
              <a:t>Multi-CIass Stress Detection Through Heart Rate Variability:</a:t>
            </a:r>
            <a:r>
              <a:rPr b="1" i="1" lang="en-US" sz="2100"/>
              <a:t> </a:t>
            </a:r>
            <a:endParaRPr b="1" i="1" sz="21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i="1" lang="en-US" sz="2006"/>
              <a:t>JON ANDREAS MORTENSEN, MARTIN EFREMOV MOLLOV, AYAN CHATTERJEE, DEBASISH GHOSE, (Senior Member, IEEE), AND FRANK Y.LI</a:t>
            </a:r>
            <a:endParaRPr i="1"/>
          </a:p>
        </p:txBody>
      </p:sp>
      <p:pic>
        <p:nvPicPr>
          <p:cNvPr id="188" name="Google Shape;188;p22"/>
          <p:cNvPicPr preferRelativeResize="0"/>
          <p:nvPr/>
        </p:nvPicPr>
        <p:blipFill rotWithShape="1">
          <a:blip r:embed="rId5">
            <a:alphaModFix/>
          </a:blip>
          <a:srcRect b="0" l="20663" r="12227" t="0"/>
          <a:stretch/>
        </p:blipFill>
        <p:spPr>
          <a:xfrm>
            <a:off x="7646600" y="1736700"/>
            <a:ext cx="4545398" cy="380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3"/>
          <p:cNvSpPr txBox="1"/>
          <p:nvPr>
            <p:ph type="title"/>
          </p:nvPr>
        </p:nvSpPr>
        <p:spPr>
          <a:xfrm>
            <a:off x="845127" y="365760"/>
            <a:ext cx="9445500" cy="826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Research Paper 1</a:t>
            </a:r>
            <a:endParaRPr/>
          </a:p>
        </p:txBody>
      </p:sp>
      <p:sp>
        <p:nvSpPr>
          <p:cNvPr id="194" name="Google Shape;194;p23"/>
          <p:cNvSpPr txBox="1"/>
          <p:nvPr>
            <p:ph idx="1" type="body"/>
          </p:nvPr>
        </p:nvSpPr>
        <p:spPr>
          <a:xfrm>
            <a:off x="845125" y="1545850"/>
            <a:ext cx="4771800" cy="4799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Arial"/>
              <a:ea typeface="Arial"/>
              <a:cs typeface="Arial"/>
              <a:sym typeface="Arial"/>
            </a:endParaRPr>
          </a:p>
          <a:p>
            <a:pPr indent="-325755" lvl="0" marL="457200" rtl="0" algn="l">
              <a:spcBef>
                <a:spcPts val="1000"/>
              </a:spcBef>
              <a:spcAft>
                <a:spcPts val="0"/>
              </a:spcAft>
              <a:buSzPct val="100000"/>
              <a:buFont typeface="Arial"/>
              <a:buChar char="●"/>
            </a:pPr>
            <a:r>
              <a:rPr b="1" lang="en-US" sz="1800">
                <a:latin typeface="Arial"/>
                <a:ea typeface="Arial"/>
                <a:cs typeface="Arial"/>
                <a:sym typeface="Arial"/>
              </a:rPr>
              <a:t>Physiological Signals</a:t>
            </a:r>
            <a:r>
              <a:rPr lang="en-US" sz="1800">
                <a:latin typeface="Arial"/>
                <a:ea typeface="Arial"/>
                <a:cs typeface="Arial"/>
                <a:sym typeface="Arial"/>
              </a:rPr>
              <a:t>: Data is collected from 25 subjects under three stressor conditions using </a:t>
            </a:r>
            <a:r>
              <a:rPr b="1" lang="en-US" sz="1800">
                <a:latin typeface="Arial"/>
                <a:ea typeface="Arial"/>
                <a:cs typeface="Arial"/>
                <a:sym typeface="Arial"/>
              </a:rPr>
              <a:t>GSR</a:t>
            </a:r>
            <a:r>
              <a:rPr lang="en-US" sz="1800">
                <a:latin typeface="Arial"/>
                <a:ea typeface="Arial"/>
                <a:cs typeface="Arial"/>
                <a:sym typeface="Arial"/>
              </a:rPr>
              <a:t> (Galvanic Skin Response) and </a:t>
            </a:r>
            <a:r>
              <a:rPr b="1" lang="en-US" sz="1800">
                <a:latin typeface="Arial"/>
                <a:ea typeface="Arial"/>
                <a:cs typeface="Arial"/>
                <a:sym typeface="Arial"/>
              </a:rPr>
              <a:t>HRV</a:t>
            </a:r>
            <a:r>
              <a:rPr lang="en-US" sz="1800">
                <a:latin typeface="Arial"/>
                <a:ea typeface="Arial"/>
                <a:cs typeface="Arial"/>
                <a:sym typeface="Arial"/>
              </a:rPr>
              <a:t> (Heart Rate Variability).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t/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325755" lvl="0" marL="457200" rtl="0" algn="l">
              <a:spcBef>
                <a:spcPts val="1000"/>
              </a:spcBef>
              <a:spcAft>
                <a:spcPts val="0"/>
              </a:spcAft>
              <a:buSzPct val="100000"/>
              <a:buFont typeface="Arial"/>
              <a:buChar char="●"/>
            </a:pPr>
            <a:r>
              <a:rPr b="1" lang="en-US" sz="1800">
                <a:latin typeface="Arial"/>
                <a:ea typeface="Arial"/>
                <a:cs typeface="Arial"/>
                <a:sym typeface="Arial"/>
              </a:rPr>
              <a:t>Feature Extraction</a:t>
            </a:r>
            <a:r>
              <a:rPr lang="en-US" sz="1800">
                <a:latin typeface="Arial"/>
                <a:ea typeface="Arial"/>
                <a:cs typeface="Arial"/>
                <a:sym typeface="Arial"/>
              </a:rPr>
              <a:t>: Key features are extracted using certain algorithms, focusing on time and frequency domain characteristics for both GSR and HRV.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t/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325755" lvl="0" marL="457200" rtl="0" algn="l">
              <a:spcBef>
                <a:spcPts val="1000"/>
              </a:spcBef>
              <a:spcAft>
                <a:spcPts val="0"/>
              </a:spcAft>
              <a:buSzPct val="100000"/>
              <a:buFont typeface="Arial"/>
              <a:buChar char="●"/>
            </a:pPr>
            <a:r>
              <a:rPr b="1" lang="en-US" sz="1800">
                <a:latin typeface="Arial"/>
                <a:ea typeface="Arial"/>
                <a:cs typeface="Arial"/>
                <a:sym typeface="Arial"/>
              </a:rPr>
              <a:t>Machine Learning Models</a:t>
            </a:r>
            <a:r>
              <a:rPr lang="en-US" sz="1800">
                <a:latin typeface="Arial"/>
                <a:ea typeface="Arial"/>
                <a:cs typeface="Arial"/>
                <a:sym typeface="Arial"/>
              </a:rPr>
              <a:t>: Extracted features are used to train </a:t>
            </a:r>
            <a:r>
              <a:rPr b="1" lang="en-US" sz="1800">
                <a:latin typeface="Arial"/>
                <a:ea typeface="Arial"/>
                <a:cs typeface="Arial"/>
                <a:sym typeface="Arial"/>
              </a:rPr>
              <a:t>SVM</a:t>
            </a:r>
            <a:r>
              <a:rPr lang="en-US" sz="1800"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b="1" lang="en-US" sz="1800">
                <a:latin typeface="Arial"/>
                <a:ea typeface="Arial"/>
                <a:cs typeface="Arial"/>
                <a:sym typeface="Arial"/>
              </a:rPr>
              <a:t>KNN</a:t>
            </a:r>
            <a:r>
              <a:rPr lang="en-US" sz="1800">
                <a:latin typeface="Arial"/>
                <a:ea typeface="Arial"/>
                <a:cs typeface="Arial"/>
                <a:sym typeface="Arial"/>
              </a:rPr>
              <a:t> models.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t/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325755" lvl="0" marL="457200" rtl="0" algn="l">
              <a:spcBef>
                <a:spcPts val="1000"/>
              </a:spcBef>
              <a:spcAft>
                <a:spcPts val="0"/>
              </a:spcAft>
              <a:buSzPct val="100000"/>
              <a:buFont typeface="Arial"/>
              <a:buChar char="●"/>
            </a:pPr>
            <a:r>
              <a:rPr b="1" lang="en-US" sz="1800">
                <a:latin typeface="Arial"/>
                <a:ea typeface="Arial"/>
                <a:cs typeface="Arial"/>
                <a:sym typeface="Arial"/>
              </a:rPr>
              <a:t>Classification</a:t>
            </a:r>
            <a:r>
              <a:rPr lang="en-US" sz="1800">
                <a:latin typeface="Arial"/>
                <a:ea typeface="Arial"/>
                <a:cs typeface="Arial"/>
                <a:sym typeface="Arial"/>
              </a:rPr>
              <a:t>: The models classify subjects as either </a:t>
            </a:r>
            <a:r>
              <a:rPr b="1" lang="en-US" sz="1800">
                <a:latin typeface="Arial"/>
                <a:ea typeface="Arial"/>
                <a:cs typeface="Arial"/>
                <a:sym typeface="Arial"/>
              </a:rPr>
              <a:t>Normal</a:t>
            </a:r>
            <a:r>
              <a:rPr lang="en-US" sz="1800">
                <a:latin typeface="Arial"/>
                <a:ea typeface="Arial"/>
                <a:cs typeface="Arial"/>
                <a:sym typeface="Arial"/>
              </a:rPr>
              <a:t> or </a:t>
            </a:r>
            <a:r>
              <a:rPr b="1" lang="en-US" sz="1800">
                <a:latin typeface="Arial"/>
                <a:ea typeface="Arial"/>
                <a:cs typeface="Arial"/>
                <a:sym typeface="Arial"/>
              </a:rPr>
              <a:t>Stressed</a:t>
            </a:r>
            <a:r>
              <a:rPr lang="en-US" sz="1800">
                <a:latin typeface="Arial"/>
                <a:ea typeface="Arial"/>
                <a:cs typeface="Arial"/>
                <a:sym typeface="Arial"/>
              </a:rPr>
              <a:t> based on the input features.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●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Random Forest </a:t>
            </a:r>
            <a:r>
              <a:rPr lang="en-US" sz="1800">
                <a:latin typeface="Arial"/>
                <a:ea typeface="Arial"/>
                <a:cs typeface="Arial"/>
                <a:sym typeface="Arial"/>
              </a:rPr>
              <a:t>Achieves</a:t>
            </a:r>
            <a:r>
              <a:rPr lang="en-US" sz="1800">
                <a:latin typeface="Arial"/>
                <a:ea typeface="Arial"/>
                <a:cs typeface="Arial"/>
                <a:sym typeface="Arial"/>
              </a:rPr>
              <a:t> the highest accuracy of </a:t>
            </a:r>
            <a:r>
              <a:rPr b="1" lang="en-US" sz="1800">
                <a:latin typeface="Arial"/>
                <a:ea typeface="Arial"/>
                <a:cs typeface="Arial"/>
                <a:sym typeface="Arial"/>
              </a:rPr>
              <a:t>91.34%</a:t>
            </a:r>
            <a:endParaRPr b="1" sz="1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3500"/>
          </a:p>
        </p:txBody>
      </p:sp>
      <p:pic>
        <p:nvPicPr>
          <p:cNvPr id="195" name="Google Shape;19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06425" y="1545839"/>
            <a:ext cx="5775551" cy="4469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4"/>
          <p:cNvSpPr txBox="1"/>
          <p:nvPr>
            <p:ph type="title"/>
          </p:nvPr>
        </p:nvSpPr>
        <p:spPr>
          <a:xfrm>
            <a:off x="845127" y="365760"/>
            <a:ext cx="9445500" cy="826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Research Paper 2</a:t>
            </a:r>
            <a:endParaRPr/>
          </a:p>
        </p:txBody>
      </p:sp>
      <p:sp>
        <p:nvSpPr>
          <p:cNvPr id="201" name="Google Shape;201;p24"/>
          <p:cNvSpPr txBox="1"/>
          <p:nvPr>
            <p:ph idx="1" type="body"/>
          </p:nvPr>
        </p:nvSpPr>
        <p:spPr>
          <a:xfrm>
            <a:off x="838201" y="1191950"/>
            <a:ext cx="4876800" cy="4799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70000" lnSpcReduction="20000"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Arial"/>
              <a:buChar char="●"/>
            </a:pPr>
            <a:r>
              <a:rPr b="1" lang="en-US" sz="2000">
                <a:latin typeface="Arial"/>
                <a:ea typeface="Arial"/>
                <a:cs typeface="Arial"/>
                <a:sym typeface="Arial"/>
              </a:rPr>
              <a:t>Data Collection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n-US" sz="1800">
                <a:latin typeface="Arial"/>
                <a:ea typeface="Arial"/>
                <a:cs typeface="Arial"/>
                <a:sym typeface="Arial"/>
              </a:rPr>
              <a:t>HRV signals were gathered from 25 participants during tasks with stressors (email interruptions, time pressure).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Arial"/>
              <a:buChar char="●"/>
            </a:pPr>
            <a:r>
              <a:rPr b="1" lang="en-US" sz="2000">
                <a:latin typeface="Arial"/>
                <a:ea typeface="Arial"/>
                <a:cs typeface="Arial"/>
                <a:sym typeface="Arial"/>
              </a:rPr>
              <a:t>Data Preprocessing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: Time-series HRV data was cleaned, normalized, and split into training (80%) and testing (20%) sets.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Arial"/>
              <a:buChar char="●"/>
            </a:pPr>
            <a:r>
              <a:rPr b="1" lang="en-US" sz="2000">
                <a:latin typeface="Arial"/>
                <a:ea typeface="Arial"/>
                <a:cs typeface="Arial"/>
                <a:sym typeface="Arial"/>
              </a:rPr>
              <a:t>Feature Extraction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: Time-domain and frequency-domain features were extracted, and ANOVA F-test was used for feature ranking.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Arial"/>
              <a:buChar char="●"/>
            </a:pPr>
            <a:r>
              <a:rPr b="1" lang="en-US" sz="2000">
                <a:latin typeface="Arial"/>
                <a:ea typeface="Arial"/>
                <a:cs typeface="Arial"/>
                <a:sym typeface="Arial"/>
              </a:rPr>
              <a:t>Classification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: A 1D CNN model was developed to classify stress into three categories: no stress, time pressure, and interruption.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Arial"/>
              <a:buChar char="●"/>
            </a:pPr>
            <a:r>
              <a:rPr b="1" lang="en-US" sz="2000">
                <a:latin typeface="Arial"/>
                <a:ea typeface="Arial"/>
                <a:cs typeface="Arial"/>
                <a:sym typeface="Arial"/>
              </a:rPr>
              <a:t>Feature Optimization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: Top features achieved </a:t>
            </a:r>
            <a:r>
              <a:rPr b="1" lang="en-US" sz="2000">
                <a:latin typeface="Arial"/>
                <a:ea typeface="Arial"/>
                <a:cs typeface="Arial"/>
                <a:sym typeface="Arial"/>
              </a:rPr>
              <a:t>96.5%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 accuracy with reduced computational load.</a:t>
            </a:r>
            <a:endParaRPr b="1" sz="20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2" name="Google Shape;202;p24"/>
          <p:cNvPicPr preferRelativeResize="0"/>
          <p:nvPr/>
        </p:nvPicPr>
        <p:blipFill rotWithShape="1">
          <a:blip r:embed="rId3">
            <a:alphaModFix/>
          </a:blip>
          <a:srcRect b="0" l="20991" r="20617" t="0"/>
          <a:stretch/>
        </p:blipFill>
        <p:spPr>
          <a:xfrm>
            <a:off x="5877925" y="1378625"/>
            <a:ext cx="5917851" cy="429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5"/>
          <p:cNvSpPr txBox="1"/>
          <p:nvPr>
            <p:ph type="title"/>
          </p:nvPr>
        </p:nvSpPr>
        <p:spPr>
          <a:xfrm>
            <a:off x="845127" y="365760"/>
            <a:ext cx="9445500" cy="826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Dataset description</a:t>
            </a:r>
            <a:endParaRPr/>
          </a:p>
        </p:txBody>
      </p:sp>
      <p:sp>
        <p:nvSpPr>
          <p:cNvPr id="208" name="Google Shape;208;p25"/>
          <p:cNvSpPr txBox="1"/>
          <p:nvPr>
            <p:ph idx="1" type="body"/>
          </p:nvPr>
        </p:nvSpPr>
        <p:spPr>
          <a:xfrm>
            <a:off x="845124" y="1357275"/>
            <a:ext cx="5305200" cy="4799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62500" lnSpcReduction="20000"/>
          </a:bodyPr>
          <a:lstStyle/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The Swell-KW dataset consists of data from </a:t>
            </a:r>
            <a:r>
              <a:rPr b="1" lang="en-US"/>
              <a:t>25 participants</a:t>
            </a:r>
            <a:r>
              <a:rPr lang="en-US"/>
              <a:t> who were knowledge workers, collected to study the effects of stress and workload in a controlled work environment. Participants were exposed to three different conditions: </a:t>
            </a:r>
            <a:r>
              <a:rPr b="1" lang="en-US"/>
              <a:t>low stress, time pressure stress, and interruption </a:t>
            </a:r>
            <a:r>
              <a:rPr b="1" lang="en-US"/>
              <a:t>stress</a:t>
            </a:r>
            <a:r>
              <a:rPr lang="en-US"/>
              <a:t>. Physiological measurements, including heart rate variability (e.g., RMSSD, SDSD), respiration, and other metrics like KURT, SKEW, and their relative variations (REL_RR), were recorded during various work tasks. The dataset also includes self-reported stress and workload assessments, making it valuable for analyzing the relationship between physiological responses and perceived mental states.</a:t>
            </a:r>
            <a:endParaRPr i="1"/>
          </a:p>
        </p:txBody>
      </p:sp>
      <p:pic>
        <p:nvPicPr>
          <p:cNvPr id="209" name="Google Shape;20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91700" y="1191952"/>
            <a:ext cx="4393050" cy="3843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91700" y="4773824"/>
            <a:ext cx="4393049" cy="2084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6"/>
          <p:cNvSpPr txBox="1"/>
          <p:nvPr>
            <p:ph type="title"/>
          </p:nvPr>
        </p:nvSpPr>
        <p:spPr>
          <a:xfrm>
            <a:off x="845127" y="365760"/>
            <a:ext cx="9445500" cy="826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Attributes</a:t>
            </a:r>
            <a:endParaRPr/>
          </a:p>
        </p:txBody>
      </p:sp>
      <p:graphicFrame>
        <p:nvGraphicFramePr>
          <p:cNvPr id="216" name="Google Shape;216;p26"/>
          <p:cNvGraphicFramePr/>
          <p:nvPr/>
        </p:nvGraphicFramePr>
        <p:xfrm>
          <a:off x="1441900" y="1459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{CAD236E8-6E08-40B0-9BA7-0398A39D2906}</a:tableStyleId>
              </a:tblPr>
              <a:tblGrid>
                <a:gridCol w="466725"/>
                <a:gridCol w="1495425"/>
                <a:gridCol w="6886575"/>
              </a:tblGrid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No.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Feature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Meaning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MEAN_RR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Mean of RR intervals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2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MEDIAN_RR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Median of RR intervals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3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SDRR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SD of RR intervals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4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RMSSD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Root mean square of successive RR interval differences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5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SDSD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SD of successive RR interval differences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6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SDRR_RMSSD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Ratio of SDRR over RMSSD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7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HR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Heart rate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8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pNN25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Percentage of successive RR intervals that differ more than 25 ms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9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pNN50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Percentage of successive RR intervals that differ more than 50 ms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10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.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.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34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SD1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.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.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higuci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Measures short-term HRV in ms and correlates with baroreflex sensitivity (BRS)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.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.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Higuchi Fractal Dimension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7"/>
          <p:cNvSpPr txBox="1"/>
          <p:nvPr>
            <p:ph type="title"/>
          </p:nvPr>
        </p:nvSpPr>
        <p:spPr>
          <a:xfrm>
            <a:off x="845127" y="365760"/>
            <a:ext cx="9445500" cy="826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Methodology</a:t>
            </a:r>
            <a:endParaRPr/>
          </a:p>
        </p:txBody>
      </p:sp>
      <p:pic>
        <p:nvPicPr>
          <p:cNvPr id="222" name="Google Shape;22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5200" y="1263310"/>
            <a:ext cx="7860694" cy="53612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